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5" r:id="rId6"/>
    <p:sldId id="261" r:id="rId7"/>
    <p:sldId id="262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5684"/>
  </p:normalViewPr>
  <p:slideViewPr>
    <p:cSldViewPr snapToGrid="0">
      <p:cViewPr varScale="1">
        <p:scale>
          <a:sx n="84" d="100"/>
          <a:sy n="84" d="100"/>
        </p:scale>
        <p:origin x="16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CE7E4F-E4B6-D643-815E-14E5FA2FDF2B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7C48E9A0-0BC7-1341-93A6-E6A36401F1BD}">
      <dgm:prSet phldrT="[Text]"/>
      <dgm:spPr/>
      <dgm:t>
        <a:bodyPr/>
        <a:lstStyle/>
        <a:p>
          <a:r>
            <a:rPr lang="en-US"/>
            <a:t>Alignment</a:t>
          </a:r>
        </a:p>
      </dgm:t>
    </dgm:pt>
    <dgm:pt modelId="{7E2A6E57-654F-4646-81CC-C4F9D530038C}" type="parTrans" cxnId="{E463DD35-106B-DE46-A1D4-E55E3F8512C8}">
      <dgm:prSet/>
      <dgm:spPr/>
      <dgm:t>
        <a:bodyPr/>
        <a:lstStyle/>
        <a:p>
          <a:endParaRPr lang="en-US"/>
        </a:p>
      </dgm:t>
    </dgm:pt>
    <dgm:pt modelId="{AB64024A-CD69-994E-969C-0F6539CE61A0}" type="sibTrans" cxnId="{E463DD35-106B-DE46-A1D4-E55E3F8512C8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E8D53230-F85A-014D-9F36-1D75739646A9}">
      <dgm:prSet phldrT="[Text]"/>
      <dgm:spPr/>
      <dgm:t>
        <a:bodyPr/>
        <a:lstStyle/>
        <a:p>
          <a:r>
            <a:rPr lang="en-US"/>
            <a:t>Normalization, scaling, dimensional reduction</a:t>
          </a:r>
        </a:p>
      </dgm:t>
    </dgm:pt>
    <dgm:pt modelId="{E69CE087-B46F-6940-A613-7025A7E83ADA}" type="parTrans" cxnId="{449A98D1-8818-DE4A-9C52-7F7E5605858E}">
      <dgm:prSet/>
      <dgm:spPr/>
      <dgm:t>
        <a:bodyPr/>
        <a:lstStyle/>
        <a:p>
          <a:endParaRPr lang="en-US"/>
        </a:p>
      </dgm:t>
    </dgm:pt>
    <dgm:pt modelId="{A086E774-3BE3-534D-A1BE-4F8C81108B79}" type="sibTrans" cxnId="{449A98D1-8818-DE4A-9C52-7F7E5605858E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048A919C-5A82-8A44-900A-6AD778B0FA60}">
      <dgm:prSet phldrT="[Text]"/>
      <dgm:spPr/>
      <dgm:t>
        <a:bodyPr/>
        <a:lstStyle/>
        <a:p>
          <a:r>
            <a:rPr lang="en-US"/>
            <a:t>Cluster visualization, differential expression, additional analysis</a:t>
          </a:r>
        </a:p>
      </dgm:t>
    </dgm:pt>
    <dgm:pt modelId="{92E2F570-5D2B-9C42-9B0B-2B0CF1386A94}" type="parTrans" cxnId="{EC7C1D34-C57F-E943-8F6D-8D133475519E}">
      <dgm:prSet/>
      <dgm:spPr/>
      <dgm:t>
        <a:bodyPr/>
        <a:lstStyle/>
        <a:p>
          <a:endParaRPr lang="en-US"/>
        </a:p>
      </dgm:t>
    </dgm:pt>
    <dgm:pt modelId="{C2B219B1-3802-3E4B-98DD-88F55CD6A8A3}" type="sibTrans" cxnId="{EC7C1D34-C57F-E943-8F6D-8D133475519E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BB2F8E96-66CD-D349-BAD2-99CC0B0AF912}">
      <dgm:prSet/>
      <dgm:spPr/>
      <dgm:t>
        <a:bodyPr/>
        <a:lstStyle/>
        <a:p>
          <a:r>
            <a:rPr lang="en-US"/>
            <a:t>Pathways, pseudotime, velocity, etc.</a:t>
          </a:r>
        </a:p>
      </dgm:t>
    </dgm:pt>
    <dgm:pt modelId="{7AB27067-43D6-9948-A495-D1C0813F2A8C}" type="parTrans" cxnId="{CA5AF00C-C132-C64B-A61A-E903CB10B0B2}">
      <dgm:prSet/>
      <dgm:spPr/>
      <dgm:t>
        <a:bodyPr/>
        <a:lstStyle/>
        <a:p>
          <a:endParaRPr lang="en-US"/>
        </a:p>
      </dgm:t>
    </dgm:pt>
    <dgm:pt modelId="{CCE268E2-A3D0-CF40-8D87-91B0CADA4B5B}" type="sibTrans" cxnId="{CA5AF00C-C132-C64B-A61A-E903CB10B0B2}">
      <dgm:prSet/>
      <dgm:spPr/>
      <dgm:t>
        <a:bodyPr/>
        <a:lstStyle/>
        <a:p>
          <a:endParaRPr lang="en-US"/>
        </a:p>
      </dgm:t>
    </dgm:pt>
    <dgm:pt modelId="{CF18894D-8C2A-9D43-807D-5602E4916519}" type="pres">
      <dgm:prSet presAssocID="{2FCE7E4F-E4B6-D643-815E-14E5FA2FDF2B}" presName="Name0" presStyleCnt="0">
        <dgm:presLayoutVars>
          <dgm:dir/>
          <dgm:resizeHandles val="exact"/>
        </dgm:presLayoutVars>
      </dgm:prSet>
      <dgm:spPr/>
    </dgm:pt>
    <dgm:pt modelId="{36689D31-2224-C345-85AB-5D1449B306AA}" type="pres">
      <dgm:prSet presAssocID="{7C48E9A0-0BC7-1341-93A6-E6A36401F1BD}" presName="node" presStyleLbl="node1" presStyleIdx="0" presStyleCnt="4" custScaleY="135683" custLinFactNeighborX="-572" custLinFactNeighborY="32404">
        <dgm:presLayoutVars>
          <dgm:bulletEnabled val="1"/>
        </dgm:presLayoutVars>
      </dgm:prSet>
      <dgm:spPr/>
    </dgm:pt>
    <dgm:pt modelId="{4F974531-D20C-7A41-93F5-AABDC0FD5DD0}" type="pres">
      <dgm:prSet presAssocID="{AB64024A-CD69-994E-969C-0F6539CE61A0}" presName="sibTrans" presStyleLbl="sibTrans2D1" presStyleIdx="0" presStyleCnt="3"/>
      <dgm:spPr/>
    </dgm:pt>
    <dgm:pt modelId="{4B1424C0-C409-D449-B692-70767769180B}" type="pres">
      <dgm:prSet presAssocID="{AB64024A-CD69-994E-969C-0F6539CE61A0}" presName="connectorText" presStyleLbl="sibTrans2D1" presStyleIdx="0" presStyleCnt="3"/>
      <dgm:spPr/>
    </dgm:pt>
    <dgm:pt modelId="{DDB74077-B004-6147-85BD-27E3A3C50EFF}" type="pres">
      <dgm:prSet presAssocID="{E8D53230-F85A-014D-9F36-1D75739646A9}" presName="node" presStyleLbl="node1" presStyleIdx="1" presStyleCnt="4" custScaleY="135683" custLinFactNeighborX="-1805" custLinFactNeighborY="32836">
        <dgm:presLayoutVars>
          <dgm:bulletEnabled val="1"/>
        </dgm:presLayoutVars>
      </dgm:prSet>
      <dgm:spPr/>
    </dgm:pt>
    <dgm:pt modelId="{49BABE41-3EC2-ED4E-B25B-014C36FD98D9}" type="pres">
      <dgm:prSet presAssocID="{A086E774-3BE3-534D-A1BE-4F8C81108B79}" presName="sibTrans" presStyleLbl="sibTrans2D1" presStyleIdx="1" presStyleCnt="3"/>
      <dgm:spPr/>
    </dgm:pt>
    <dgm:pt modelId="{C24A005F-57B9-6043-B6E9-48BF6431054A}" type="pres">
      <dgm:prSet presAssocID="{A086E774-3BE3-534D-A1BE-4F8C81108B79}" presName="connectorText" presStyleLbl="sibTrans2D1" presStyleIdx="1" presStyleCnt="3"/>
      <dgm:spPr/>
    </dgm:pt>
    <dgm:pt modelId="{47E82D6F-ED8B-674E-89D9-B20FAE97A53B}" type="pres">
      <dgm:prSet presAssocID="{048A919C-5A82-8A44-900A-6AD778B0FA60}" presName="node" presStyleLbl="node1" presStyleIdx="2" presStyleCnt="4" custScaleY="135683" custLinFactNeighborX="4713" custLinFactNeighborY="34714">
        <dgm:presLayoutVars>
          <dgm:bulletEnabled val="1"/>
        </dgm:presLayoutVars>
      </dgm:prSet>
      <dgm:spPr/>
    </dgm:pt>
    <dgm:pt modelId="{3F7E7B14-E1F5-0045-84BF-555413EB195D}" type="pres">
      <dgm:prSet presAssocID="{C2B219B1-3802-3E4B-98DD-88F55CD6A8A3}" presName="sibTrans" presStyleLbl="sibTrans2D1" presStyleIdx="2" presStyleCnt="3"/>
      <dgm:spPr/>
    </dgm:pt>
    <dgm:pt modelId="{794C4E97-4C1A-4F42-8D72-97FA5DC44622}" type="pres">
      <dgm:prSet presAssocID="{C2B219B1-3802-3E4B-98DD-88F55CD6A8A3}" presName="connectorText" presStyleLbl="sibTrans2D1" presStyleIdx="2" presStyleCnt="3"/>
      <dgm:spPr/>
    </dgm:pt>
    <dgm:pt modelId="{E2C66065-3881-6646-8F0E-886617EEA344}" type="pres">
      <dgm:prSet presAssocID="{BB2F8E96-66CD-D349-BAD2-99CC0B0AF912}" presName="node" presStyleLbl="node1" presStyleIdx="3" presStyleCnt="4" custScaleY="135683" custLinFactNeighborX="-2459" custLinFactNeighborY="35467">
        <dgm:presLayoutVars>
          <dgm:bulletEnabled val="1"/>
        </dgm:presLayoutVars>
      </dgm:prSet>
      <dgm:spPr/>
    </dgm:pt>
  </dgm:ptLst>
  <dgm:cxnLst>
    <dgm:cxn modelId="{CA5AF00C-C132-C64B-A61A-E903CB10B0B2}" srcId="{2FCE7E4F-E4B6-D643-815E-14E5FA2FDF2B}" destId="{BB2F8E96-66CD-D349-BAD2-99CC0B0AF912}" srcOrd="3" destOrd="0" parTransId="{7AB27067-43D6-9948-A495-D1C0813F2A8C}" sibTransId="{CCE268E2-A3D0-CF40-8D87-91B0CADA4B5B}"/>
    <dgm:cxn modelId="{DF06352B-1365-1B45-88F7-90090FBD01FE}" type="presOf" srcId="{2FCE7E4F-E4B6-D643-815E-14E5FA2FDF2B}" destId="{CF18894D-8C2A-9D43-807D-5602E4916519}" srcOrd="0" destOrd="0" presId="urn:microsoft.com/office/officeart/2005/8/layout/process1"/>
    <dgm:cxn modelId="{EC7C1D34-C57F-E943-8F6D-8D133475519E}" srcId="{2FCE7E4F-E4B6-D643-815E-14E5FA2FDF2B}" destId="{048A919C-5A82-8A44-900A-6AD778B0FA60}" srcOrd="2" destOrd="0" parTransId="{92E2F570-5D2B-9C42-9B0B-2B0CF1386A94}" sibTransId="{C2B219B1-3802-3E4B-98DD-88F55CD6A8A3}"/>
    <dgm:cxn modelId="{E463DD35-106B-DE46-A1D4-E55E3F8512C8}" srcId="{2FCE7E4F-E4B6-D643-815E-14E5FA2FDF2B}" destId="{7C48E9A0-0BC7-1341-93A6-E6A36401F1BD}" srcOrd="0" destOrd="0" parTransId="{7E2A6E57-654F-4646-81CC-C4F9D530038C}" sibTransId="{AB64024A-CD69-994E-969C-0F6539CE61A0}"/>
    <dgm:cxn modelId="{81BE0A36-9CDB-4940-AA04-C10323668F82}" type="presOf" srcId="{AB64024A-CD69-994E-969C-0F6539CE61A0}" destId="{4F974531-D20C-7A41-93F5-AABDC0FD5DD0}" srcOrd="0" destOrd="0" presId="urn:microsoft.com/office/officeart/2005/8/layout/process1"/>
    <dgm:cxn modelId="{6EF6BC45-2659-4542-95B6-51DDB94C22DA}" type="presOf" srcId="{C2B219B1-3802-3E4B-98DD-88F55CD6A8A3}" destId="{794C4E97-4C1A-4F42-8D72-97FA5DC44622}" srcOrd="1" destOrd="0" presId="urn:microsoft.com/office/officeart/2005/8/layout/process1"/>
    <dgm:cxn modelId="{0AD81247-9D6A-5A48-BACC-6FDEE18D7295}" type="presOf" srcId="{A086E774-3BE3-534D-A1BE-4F8C81108B79}" destId="{49BABE41-3EC2-ED4E-B25B-014C36FD98D9}" srcOrd="0" destOrd="0" presId="urn:microsoft.com/office/officeart/2005/8/layout/process1"/>
    <dgm:cxn modelId="{C269C249-86D3-514F-A850-84BB7357317B}" type="presOf" srcId="{E8D53230-F85A-014D-9F36-1D75739646A9}" destId="{DDB74077-B004-6147-85BD-27E3A3C50EFF}" srcOrd="0" destOrd="0" presId="urn:microsoft.com/office/officeart/2005/8/layout/process1"/>
    <dgm:cxn modelId="{D176BE5A-987B-F24D-AC75-AB2070FAC304}" type="presOf" srcId="{048A919C-5A82-8A44-900A-6AD778B0FA60}" destId="{47E82D6F-ED8B-674E-89D9-B20FAE97A53B}" srcOrd="0" destOrd="0" presId="urn:microsoft.com/office/officeart/2005/8/layout/process1"/>
    <dgm:cxn modelId="{50BC776B-30EA-BD42-9E07-723B4714713D}" type="presOf" srcId="{BB2F8E96-66CD-D349-BAD2-99CC0B0AF912}" destId="{E2C66065-3881-6646-8F0E-886617EEA344}" srcOrd="0" destOrd="0" presId="urn:microsoft.com/office/officeart/2005/8/layout/process1"/>
    <dgm:cxn modelId="{0FB6708B-1A31-8C40-8B8F-FABEE1D0F673}" type="presOf" srcId="{7C48E9A0-0BC7-1341-93A6-E6A36401F1BD}" destId="{36689D31-2224-C345-85AB-5D1449B306AA}" srcOrd="0" destOrd="0" presId="urn:microsoft.com/office/officeart/2005/8/layout/process1"/>
    <dgm:cxn modelId="{1BA81F99-8F05-FD48-8211-8807E447A920}" type="presOf" srcId="{C2B219B1-3802-3E4B-98DD-88F55CD6A8A3}" destId="{3F7E7B14-E1F5-0045-84BF-555413EB195D}" srcOrd="0" destOrd="0" presId="urn:microsoft.com/office/officeart/2005/8/layout/process1"/>
    <dgm:cxn modelId="{C92AEBA3-A264-124E-8104-23CD544ACF8D}" type="presOf" srcId="{AB64024A-CD69-994E-969C-0F6539CE61A0}" destId="{4B1424C0-C409-D449-B692-70767769180B}" srcOrd="1" destOrd="0" presId="urn:microsoft.com/office/officeart/2005/8/layout/process1"/>
    <dgm:cxn modelId="{92A404AD-ABE6-684E-97A6-2BD45B2C1E6A}" type="presOf" srcId="{A086E774-3BE3-534D-A1BE-4F8C81108B79}" destId="{C24A005F-57B9-6043-B6E9-48BF6431054A}" srcOrd="1" destOrd="0" presId="urn:microsoft.com/office/officeart/2005/8/layout/process1"/>
    <dgm:cxn modelId="{449A98D1-8818-DE4A-9C52-7F7E5605858E}" srcId="{2FCE7E4F-E4B6-D643-815E-14E5FA2FDF2B}" destId="{E8D53230-F85A-014D-9F36-1D75739646A9}" srcOrd="1" destOrd="0" parTransId="{E69CE087-B46F-6940-A613-7025A7E83ADA}" sibTransId="{A086E774-3BE3-534D-A1BE-4F8C81108B79}"/>
    <dgm:cxn modelId="{0648DDA3-8F51-0E43-8803-1AA19E3DF997}" type="presParOf" srcId="{CF18894D-8C2A-9D43-807D-5602E4916519}" destId="{36689D31-2224-C345-85AB-5D1449B306AA}" srcOrd="0" destOrd="0" presId="urn:microsoft.com/office/officeart/2005/8/layout/process1"/>
    <dgm:cxn modelId="{5C58C0B3-44D6-1049-ACBB-1C731B41CCB1}" type="presParOf" srcId="{CF18894D-8C2A-9D43-807D-5602E4916519}" destId="{4F974531-D20C-7A41-93F5-AABDC0FD5DD0}" srcOrd="1" destOrd="0" presId="urn:microsoft.com/office/officeart/2005/8/layout/process1"/>
    <dgm:cxn modelId="{10CAEFC9-F0B2-FA4E-9F88-4438D9DCC7A7}" type="presParOf" srcId="{4F974531-D20C-7A41-93F5-AABDC0FD5DD0}" destId="{4B1424C0-C409-D449-B692-70767769180B}" srcOrd="0" destOrd="0" presId="urn:microsoft.com/office/officeart/2005/8/layout/process1"/>
    <dgm:cxn modelId="{AD3214DE-E1C4-8A47-A6BA-9DE22D5024A1}" type="presParOf" srcId="{CF18894D-8C2A-9D43-807D-5602E4916519}" destId="{DDB74077-B004-6147-85BD-27E3A3C50EFF}" srcOrd="2" destOrd="0" presId="urn:microsoft.com/office/officeart/2005/8/layout/process1"/>
    <dgm:cxn modelId="{27077B1B-4905-A543-ADA7-2871B5D8A0C4}" type="presParOf" srcId="{CF18894D-8C2A-9D43-807D-5602E4916519}" destId="{49BABE41-3EC2-ED4E-B25B-014C36FD98D9}" srcOrd="3" destOrd="0" presId="urn:microsoft.com/office/officeart/2005/8/layout/process1"/>
    <dgm:cxn modelId="{0793307F-7A17-C543-92A5-CCD3DBF8D886}" type="presParOf" srcId="{49BABE41-3EC2-ED4E-B25B-014C36FD98D9}" destId="{C24A005F-57B9-6043-B6E9-48BF6431054A}" srcOrd="0" destOrd="0" presId="urn:microsoft.com/office/officeart/2005/8/layout/process1"/>
    <dgm:cxn modelId="{0E59D91C-F2CD-F54F-A39B-A9234FE7F3D1}" type="presParOf" srcId="{CF18894D-8C2A-9D43-807D-5602E4916519}" destId="{47E82D6F-ED8B-674E-89D9-B20FAE97A53B}" srcOrd="4" destOrd="0" presId="urn:microsoft.com/office/officeart/2005/8/layout/process1"/>
    <dgm:cxn modelId="{9B876C4B-F2E9-BA4F-8A3C-39F4EED00FEB}" type="presParOf" srcId="{CF18894D-8C2A-9D43-807D-5602E4916519}" destId="{3F7E7B14-E1F5-0045-84BF-555413EB195D}" srcOrd="5" destOrd="0" presId="urn:microsoft.com/office/officeart/2005/8/layout/process1"/>
    <dgm:cxn modelId="{4FDC0FB9-2E8D-2647-997F-DB8F769E7E78}" type="presParOf" srcId="{3F7E7B14-E1F5-0045-84BF-555413EB195D}" destId="{794C4E97-4C1A-4F42-8D72-97FA5DC44622}" srcOrd="0" destOrd="0" presId="urn:microsoft.com/office/officeart/2005/8/layout/process1"/>
    <dgm:cxn modelId="{CA4C9B02-C5E8-3641-B389-192BD50E2ABE}" type="presParOf" srcId="{CF18894D-8C2A-9D43-807D-5602E4916519}" destId="{E2C66065-3881-6646-8F0E-886617EEA344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689D31-2224-C345-85AB-5D1449B306AA}">
      <dsp:nvSpPr>
        <dsp:cNvPr id="0" name=""/>
        <dsp:cNvSpPr/>
      </dsp:nvSpPr>
      <dsp:spPr>
        <a:xfrm>
          <a:off x="0" y="1339183"/>
          <a:ext cx="2207690" cy="17972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Alignment</a:t>
          </a:r>
        </a:p>
      </dsp:txBody>
      <dsp:txXfrm>
        <a:off x="52640" y="1391823"/>
        <a:ext cx="2102410" cy="1691996"/>
      </dsp:txXfrm>
    </dsp:sp>
    <dsp:sp modelId="{4F974531-D20C-7A41-93F5-AABDC0FD5DD0}">
      <dsp:nvSpPr>
        <dsp:cNvPr id="0" name=""/>
        <dsp:cNvSpPr/>
      </dsp:nvSpPr>
      <dsp:spPr>
        <a:xfrm rot="6387">
          <a:off x="2425736" y="1966953"/>
          <a:ext cx="462259" cy="547507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2425736" y="2076325"/>
        <a:ext cx="323581" cy="328505"/>
      </dsp:txXfrm>
    </dsp:sp>
    <dsp:sp modelId="{DDB74077-B004-6147-85BD-27E3A3C50EFF}">
      <dsp:nvSpPr>
        <dsp:cNvPr id="0" name=""/>
        <dsp:cNvSpPr/>
      </dsp:nvSpPr>
      <dsp:spPr>
        <a:xfrm>
          <a:off x="3079876" y="1344905"/>
          <a:ext cx="2207690" cy="17972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Normalization, scaling, dimensional reduction</a:t>
          </a:r>
        </a:p>
      </dsp:txBody>
      <dsp:txXfrm>
        <a:off x="3132516" y="1397545"/>
        <a:ext cx="2102410" cy="1691996"/>
      </dsp:txXfrm>
    </dsp:sp>
    <dsp:sp modelId="{49BABE41-3EC2-ED4E-B25B-014C36FD98D9}">
      <dsp:nvSpPr>
        <dsp:cNvPr id="0" name=""/>
        <dsp:cNvSpPr/>
      </dsp:nvSpPr>
      <dsp:spPr>
        <a:xfrm rot="27163">
          <a:off x="5522718" y="1982339"/>
          <a:ext cx="498552" cy="547507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5522720" y="2091249"/>
        <a:ext cx="348986" cy="328505"/>
      </dsp:txXfrm>
    </dsp:sp>
    <dsp:sp modelId="{47E82D6F-ED8B-674E-89D9-B20FAE97A53B}">
      <dsp:nvSpPr>
        <dsp:cNvPr id="0" name=""/>
        <dsp:cNvSpPr/>
      </dsp:nvSpPr>
      <dsp:spPr>
        <a:xfrm>
          <a:off x="6228203" y="1369781"/>
          <a:ext cx="2207690" cy="17972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Cluster visualization, differential expression, additional analysis</a:t>
          </a:r>
        </a:p>
      </dsp:txBody>
      <dsp:txXfrm>
        <a:off x="6280843" y="1422421"/>
        <a:ext cx="2102410" cy="1691996"/>
      </dsp:txXfrm>
    </dsp:sp>
    <dsp:sp modelId="{3F7E7B14-E1F5-0045-84BF-555413EB195D}">
      <dsp:nvSpPr>
        <dsp:cNvPr id="0" name=""/>
        <dsp:cNvSpPr/>
      </dsp:nvSpPr>
      <dsp:spPr>
        <a:xfrm rot="11326">
          <a:off x="8640828" y="1999694"/>
          <a:ext cx="434465" cy="547507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8640828" y="2108980"/>
        <a:ext cx="304126" cy="328505"/>
      </dsp:txXfrm>
    </dsp:sp>
    <dsp:sp modelId="{E2C66065-3881-6646-8F0E-886617EEA344}">
      <dsp:nvSpPr>
        <dsp:cNvPr id="0" name=""/>
        <dsp:cNvSpPr/>
      </dsp:nvSpPr>
      <dsp:spPr>
        <a:xfrm>
          <a:off x="9255635" y="1379756"/>
          <a:ext cx="2207690" cy="17972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Pathways, pseudotime, velocity, etc.</a:t>
          </a:r>
        </a:p>
      </dsp:txBody>
      <dsp:txXfrm>
        <a:off x="9308275" y="1432396"/>
        <a:ext cx="2102410" cy="16919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6A8F2C-764E-5A48-866D-0C29383A4483}" type="datetimeFigureOut">
              <a:rPr lang="en-US" smtClean="0"/>
              <a:t>8/1/23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E3E539-8E95-764F-BA5F-686C9DA372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49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6FCC49-7C90-A344-9691-5B06BF481404}" type="slidenum"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111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6574C-D225-6017-664F-97DDF7D558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FBDA27-0849-944B-BE21-225E8EF54D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968E88-FBA4-742C-2648-91D1BB9C8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4E863-52E0-3247-B646-D70589DFD928}" type="datetimeFigureOut">
              <a:rPr lang="en-US" smtClean="0"/>
              <a:t>8/1/23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F3BC72-4B87-BBC7-54FD-AC90F4609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CA71AC-6B2A-1D18-30B6-60D2A9C59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247A5-DF9E-3A4F-98A3-5A4EC6DF1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704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AE26E-0FA4-BF1B-4BEF-39B96EE49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380722-B3EA-8FF3-2121-5DECC3B204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33C770-9D88-38ED-4B71-1558F4D8F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4E863-52E0-3247-B646-D70589DFD928}" type="datetimeFigureOut">
              <a:rPr lang="en-US" smtClean="0"/>
              <a:t>8/1/23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ED122C-E5F5-567F-142A-14C9C28E2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218890-0B0E-265F-D861-4E75FCDF4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247A5-DF9E-3A4F-98A3-5A4EC6DF1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211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0B2DF6-9B09-B03D-1487-D87641CBDD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8B6310-169C-C5F0-EA1E-0CDAD10952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0FA9A0-CECC-DF09-DBFC-DFBF61148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4E863-52E0-3247-B646-D70589DFD928}" type="datetimeFigureOut">
              <a:rPr lang="en-US" smtClean="0"/>
              <a:t>8/1/23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D5D987-6A48-E0B8-5514-03BFACB74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8EBC7A-9AB6-4615-C03F-4EF48349B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247A5-DF9E-3A4F-98A3-5A4EC6DF1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792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56D5E-A5BA-DA28-A703-72508E210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82FA9-3FBC-1239-F29E-A573E5869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3C0B1E-5757-F36F-F34A-D4FB3D047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4E863-52E0-3247-B646-D70589DFD928}" type="datetimeFigureOut">
              <a:rPr lang="en-US" smtClean="0"/>
              <a:t>8/1/23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50EC9-D163-C403-ACB7-A0C6B09C1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15A8B7-8F82-E6C7-D1ED-9A0F46A47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247A5-DF9E-3A4F-98A3-5A4EC6DF1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960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09BDB-8D61-1483-3F06-AEF8F55C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C1C57F-3EAF-86E9-05CE-C897713937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0A3F53-7775-BDC2-5083-C5FBB7A1D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4E863-52E0-3247-B646-D70589DFD928}" type="datetimeFigureOut">
              <a:rPr lang="en-US" smtClean="0"/>
              <a:t>8/1/23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28D1E2-C53F-FA98-ED37-09206B6F7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82D38-A419-3970-968E-A19FFE9EE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247A5-DF9E-3A4F-98A3-5A4EC6DF1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67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BD0EE-8577-13F5-4B6F-F5C0C3336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3CC45-37EA-8940-F5E7-32C27DD72F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7F3FC3-FD31-08FA-2D0B-F39F6F4D2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96E9BC-76B5-3FD6-8EC6-06390213C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4E863-52E0-3247-B646-D70589DFD928}" type="datetimeFigureOut">
              <a:rPr lang="en-US" smtClean="0"/>
              <a:t>8/1/23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106670-DB14-6494-440F-A3EC41A89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BF1945-D33A-24DE-3001-A94B6951A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247A5-DF9E-3A4F-98A3-5A4EC6DF1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758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1A10B-9904-74EB-624E-732F61049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30F8BB-F067-F777-3330-F24EF2748A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06EF89-70A1-2B32-4E3A-BB612ADF82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D9258D-A264-133F-D964-4C05EA5BF7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B8D375-C4FD-C798-0074-EB13D29C6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602D46-A1AB-EEBF-3EE0-679A3CC2B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4E863-52E0-3247-B646-D70589DFD928}" type="datetimeFigureOut">
              <a:rPr lang="en-US" smtClean="0"/>
              <a:t>8/1/23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74B351-50A1-2FFD-2239-DE4B10970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463CF3-0B10-C7F1-D2B9-2523BCA33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247A5-DF9E-3A4F-98A3-5A4EC6DF1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383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9EB22-1E19-9AE5-CB71-52F4FED36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FD1CC3-F1EE-6693-6A98-C31FDBCC0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4E863-52E0-3247-B646-D70589DFD928}" type="datetimeFigureOut">
              <a:rPr lang="en-US" smtClean="0"/>
              <a:t>8/1/23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27587A-0D01-A790-0552-4FD9F0503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5F2D7A-7E1A-ED3D-2DEC-A984934B9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247A5-DF9E-3A4F-98A3-5A4EC6DF1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032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292CC7-8132-973B-0A49-662EDDFAF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4E863-52E0-3247-B646-D70589DFD928}" type="datetimeFigureOut">
              <a:rPr lang="en-US" smtClean="0"/>
              <a:t>8/1/23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D38F19-3002-8C1A-7ACA-81666DAF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AF69A4-8BC3-B807-E914-3D33C471F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247A5-DF9E-3A4F-98A3-5A4EC6DF1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536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3DCDB-5B63-350A-94B4-FE8BE3C75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DB7DE-70D4-AE85-5634-7258EAD83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75ED3D-F10D-2986-C648-190575DC34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7B2C54-751E-3DC1-92B1-E713A658F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4E863-52E0-3247-B646-D70589DFD928}" type="datetimeFigureOut">
              <a:rPr lang="en-US" smtClean="0"/>
              <a:t>8/1/23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2E863C-3824-D86F-D936-42A559860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86BD8A-591E-A26F-4FC3-FAC0BC3A1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247A5-DF9E-3A4F-98A3-5A4EC6DF1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719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52346-6D97-88C0-921C-33F5E4D51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230AC-B3C3-1835-F510-FFDD7BD205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CCB6E0-9A51-42C3-4E70-FD0A9F26A0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5BD479-8048-E615-3123-57E98FDBB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4E863-52E0-3247-B646-D70589DFD928}" type="datetimeFigureOut">
              <a:rPr lang="en-US" smtClean="0"/>
              <a:t>8/1/23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13B51E-6E0E-BDB0-A5BF-7232CF80B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21F988-4450-5EF1-0A7C-CB8B086DD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247A5-DF9E-3A4F-98A3-5A4EC6DF1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24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449881-1D24-7521-0500-AFFF9C81E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8F8F9B-EC73-FB87-FFA4-1CDDD8640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A928BC-1608-FC15-3A2E-E0BD08F4C1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14E863-52E0-3247-B646-D70589DFD928}" type="datetimeFigureOut">
              <a:rPr lang="en-US" smtClean="0"/>
              <a:t>8/1/23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8634D-FC49-E719-3963-546737CDD1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F3F90-074C-CB2E-8408-481F6E40AA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C247A5-DF9E-3A4F-98A3-5A4EC6DF1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919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6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x.doi.org/10.1038%2Fnbt.3192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39AD7-D68E-666D-7221-51856A8191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Single Cell RNA Sequencing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800102-FFFB-8E09-FC65-5E12E944D8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Chris </a:t>
            </a:r>
            <a:r>
              <a:rPr lang="en-US" dirty="0" err="1"/>
              <a:t>Ozeroff</a:t>
            </a:r>
            <a:endParaRPr lang="en-US" dirty="0"/>
          </a:p>
          <a:p>
            <a:r>
              <a:rPr lang="en-US" dirty="0"/>
              <a:t>Short Read 2023</a:t>
            </a:r>
          </a:p>
        </p:txBody>
      </p:sp>
    </p:spTree>
    <p:extLst>
      <p:ext uri="{BB962C8B-B14F-4D97-AF65-F5344CB8AC3E}">
        <p14:creationId xmlns:p14="http://schemas.microsoft.com/office/powerpoint/2010/main" val="2870581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gure 1. Single cell RNA-seq reveals cellular heterogeneity that is masked by bulk RNA-seq methods.">
            <a:extLst>
              <a:ext uri="{FF2B5EF4-FFF2-40B4-BE49-F238E27FC236}">
                <a16:creationId xmlns:a16="http://schemas.microsoft.com/office/drawing/2014/main" id="{987A1700-AE25-D2F6-3D14-33D3D16F56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000" y="1568450"/>
            <a:ext cx="8636000" cy="372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0DE0D67-6FE2-95F4-034F-B2FC2963A5E8}"/>
              </a:ext>
            </a:extLst>
          </p:cNvPr>
          <p:cNvSpPr txBox="1"/>
          <p:nvPr/>
        </p:nvSpPr>
        <p:spPr>
          <a:xfrm>
            <a:off x="3047011" y="112217"/>
            <a:ext cx="60979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</a:rPr>
              <a:t>Single Cell RNA Sequencing</a:t>
            </a:r>
          </a:p>
        </p:txBody>
      </p:sp>
    </p:spTree>
    <p:extLst>
      <p:ext uri="{BB962C8B-B14F-4D97-AF65-F5344CB8AC3E}">
        <p14:creationId xmlns:p14="http://schemas.microsoft.com/office/powerpoint/2010/main" val="2842556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F626630-72B0-A7C3-5E53-85E530C5E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1221" y="1301792"/>
            <a:ext cx="5691188" cy="42933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52D7E0D-F2A9-DF5B-E1EF-3D917D845E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562" y="1107281"/>
            <a:ext cx="4639842" cy="4487863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9200E74-AC6B-76DB-EC4E-3A557DABFE79}"/>
              </a:ext>
            </a:extLst>
          </p:cNvPr>
          <p:cNvSpPr/>
          <p:nvPr/>
        </p:nvSpPr>
        <p:spPr>
          <a:xfrm>
            <a:off x="6563724" y="1348613"/>
            <a:ext cx="291677" cy="3000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FCFF034-B17B-4C6A-0F81-59773B5EB24B}"/>
              </a:ext>
            </a:extLst>
          </p:cNvPr>
          <p:cNvSpPr/>
          <p:nvPr/>
        </p:nvSpPr>
        <p:spPr>
          <a:xfrm>
            <a:off x="1071562" y="1257300"/>
            <a:ext cx="555357" cy="7827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DABE7E-ACBB-5462-981D-C85D42A2094C}"/>
              </a:ext>
            </a:extLst>
          </p:cNvPr>
          <p:cNvSpPr txBox="1"/>
          <p:nvPr/>
        </p:nvSpPr>
        <p:spPr>
          <a:xfrm>
            <a:off x="9963397" y="6151418"/>
            <a:ext cx="13567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A. </a:t>
            </a:r>
            <a:r>
              <a:rPr lang="en-US" sz="1400" i="1" dirty="0" err="1"/>
              <a:t>Ranzoni</a:t>
            </a:r>
            <a:r>
              <a:rPr lang="en-US" sz="1400" i="1" dirty="0"/>
              <a:t> 2021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440D03-E946-6763-C81E-01B381E644AB}"/>
              </a:ext>
            </a:extLst>
          </p:cNvPr>
          <p:cNvSpPr txBox="1"/>
          <p:nvPr/>
        </p:nvSpPr>
        <p:spPr>
          <a:xfrm>
            <a:off x="3993078" y="78707"/>
            <a:ext cx="4205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</a:rPr>
              <a:t>Down Syndrome vs. Typical Fetal Bone Marrow</a:t>
            </a:r>
          </a:p>
        </p:txBody>
      </p:sp>
    </p:spTree>
    <p:extLst>
      <p:ext uri="{BB962C8B-B14F-4D97-AF65-F5344CB8AC3E}">
        <p14:creationId xmlns:p14="http://schemas.microsoft.com/office/powerpoint/2010/main" val="1142199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B51D3B-C6C2-3829-F275-7F0AD511B4DE}"/>
              </a:ext>
            </a:extLst>
          </p:cNvPr>
          <p:cNvSpPr txBox="1"/>
          <p:nvPr/>
        </p:nvSpPr>
        <p:spPr>
          <a:xfrm>
            <a:off x="3993078" y="78707"/>
            <a:ext cx="4205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</a:rPr>
              <a:t>10X Genomics Droplet Method and Cell Ranger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EB4492-39CA-53D2-D2EC-7E564EAB1219}"/>
              </a:ext>
            </a:extLst>
          </p:cNvPr>
          <p:cNvSpPr txBox="1"/>
          <p:nvPr/>
        </p:nvSpPr>
        <p:spPr>
          <a:xfrm>
            <a:off x="529307" y="5475385"/>
            <a:ext cx="22116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Genomics Technology Core, </a:t>
            </a:r>
          </a:p>
          <a:p>
            <a:r>
              <a:rPr lang="en-US" sz="1400" i="1" dirty="0"/>
              <a:t>University of Missouri, 2021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34581005-210D-A613-D841-51298DE5D3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07" y="1127870"/>
            <a:ext cx="8137115" cy="3868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0426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E1D38E5D-0333-F09C-978B-7C38D55298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07" y="1127870"/>
            <a:ext cx="8137115" cy="3868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B51D3B-C6C2-3829-F275-7F0AD511B4DE}"/>
              </a:ext>
            </a:extLst>
          </p:cNvPr>
          <p:cNvSpPr txBox="1"/>
          <p:nvPr/>
        </p:nvSpPr>
        <p:spPr>
          <a:xfrm>
            <a:off x="3993078" y="78707"/>
            <a:ext cx="4205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</a:rPr>
              <a:t>10X Genomics Droplet Method and Cell Ranger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EB4492-39CA-53D2-D2EC-7E564EAB1219}"/>
              </a:ext>
            </a:extLst>
          </p:cNvPr>
          <p:cNvSpPr txBox="1"/>
          <p:nvPr/>
        </p:nvSpPr>
        <p:spPr>
          <a:xfrm>
            <a:off x="529307" y="5475385"/>
            <a:ext cx="22116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Genomics Technology Core, </a:t>
            </a:r>
          </a:p>
          <a:p>
            <a:r>
              <a:rPr lang="en-US" sz="1400" i="1" dirty="0"/>
              <a:t>University of Missouri, 2021</a:t>
            </a:r>
          </a:p>
        </p:txBody>
      </p:sp>
      <p:pic>
        <p:nvPicPr>
          <p:cNvPr id="3074" name="Picture 2" descr="cellranger basic">
            <a:extLst>
              <a:ext uri="{FF2B5EF4-FFF2-40B4-BE49-F238E27FC236}">
                <a16:creationId xmlns:a16="http://schemas.microsoft.com/office/drawing/2014/main" id="{29678572-80F6-564E-7BD6-60BA436A75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98" r="-1"/>
          <a:stretch/>
        </p:blipFill>
        <p:spPr bwMode="auto">
          <a:xfrm>
            <a:off x="5070764" y="5214938"/>
            <a:ext cx="6693723" cy="1500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8540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A9C5AC4F-0013-3304-7F47-8CB6BE94795E}"/>
              </a:ext>
            </a:extLst>
          </p:cNvPr>
          <p:cNvGraphicFramePr/>
          <p:nvPr/>
        </p:nvGraphicFramePr>
        <p:xfrm>
          <a:off x="408183" y="1804851"/>
          <a:ext cx="11490091" cy="36171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0B51232-0EE2-B1AE-2D51-D61BAC381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157" y="15640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500" b="1">
                <a:latin typeface="+mn-lt"/>
              </a:rPr>
              <a:t>scRNA-seq workflow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F38090C-080A-2149-52E6-1F73C285A60E}"/>
              </a:ext>
            </a:extLst>
          </p:cNvPr>
          <p:cNvGrpSpPr/>
          <p:nvPr/>
        </p:nvGrpSpPr>
        <p:grpSpPr>
          <a:xfrm>
            <a:off x="12769698" y="1259613"/>
            <a:ext cx="6782135" cy="4338774"/>
            <a:chOff x="4218558" y="1421946"/>
            <a:chExt cx="6782135" cy="4338774"/>
          </a:xfrm>
        </p:grpSpPr>
        <p:pic>
          <p:nvPicPr>
            <p:cNvPr id="5" name="Picture 4" descr="A map of different colored dots&#10;&#10;Description automatically generated">
              <a:extLst>
                <a:ext uri="{FF2B5EF4-FFF2-40B4-BE49-F238E27FC236}">
                  <a16:creationId xmlns:a16="http://schemas.microsoft.com/office/drawing/2014/main" id="{92812AF4-5954-9C53-B1E7-CACDBA4730D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218558" y="1690688"/>
              <a:ext cx="6782135" cy="3893683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C6D91FD-4CE1-95E8-5893-3B62EF24D816}"/>
                </a:ext>
              </a:extLst>
            </p:cNvPr>
            <p:cNvSpPr/>
            <p:nvPr/>
          </p:nvSpPr>
          <p:spPr>
            <a:xfrm>
              <a:off x="4495800" y="5394960"/>
              <a:ext cx="716280" cy="365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AD6124-1A5E-51E9-A4EA-BAD6C7F21E00}"/>
                </a:ext>
              </a:extLst>
            </p:cNvPr>
            <p:cNvSpPr/>
            <p:nvPr/>
          </p:nvSpPr>
          <p:spPr>
            <a:xfrm>
              <a:off x="6766560" y="1421946"/>
              <a:ext cx="1356360" cy="3916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ight Bracket 11">
            <a:extLst>
              <a:ext uri="{FF2B5EF4-FFF2-40B4-BE49-F238E27FC236}">
                <a16:creationId xmlns:a16="http://schemas.microsoft.com/office/drawing/2014/main" id="{86EEECE4-68DB-2E74-64D4-DED0C682C7B4}"/>
              </a:ext>
            </a:extLst>
          </p:cNvPr>
          <p:cNvSpPr/>
          <p:nvPr/>
        </p:nvSpPr>
        <p:spPr>
          <a:xfrm rot="16200000">
            <a:off x="1314458" y="1704493"/>
            <a:ext cx="495037" cy="2307587"/>
          </a:xfrm>
          <a:prstGeom prst="rightBracket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58473F-F0CD-9466-E325-D39E77B1EF55}"/>
              </a:ext>
            </a:extLst>
          </p:cNvPr>
          <p:cNvSpPr txBox="1"/>
          <p:nvPr/>
        </p:nvSpPr>
        <p:spPr>
          <a:xfrm>
            <a:off x="593492" y="1989282"/>
            <a:ext cx="203760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/>
              <a:t>Cellranger</a:t>
            </a:r>
          </a:p>
        </p:txBody>
      </p:sp>
      <p:sp>
        <p:nvSpPr>
          <p:cNvPr id="14" name="Right Bracket 13">
            <a:extLst>
              <a:ext uri="{FF2B5EF4-FFF2-40B4-BE49-F238E27FC236}">
                <a16:creationId xmlns:a16="http://schemas.microsoft.com/office/drawing/2014/main" id="{F045FD9A-817A-A1D6-CD95-D80242C8CC62}"/>
              </a:ext>
            </a:extLst>
          </p:cNvPr>
          <p:cNvSpPr/>
          <p:nvPr/>
        </p:nvSpPr>
        <p:spPr>
          <a:xfrm rot="16200000">
            <a:off x="5848482" y="293677"/>
            <a:ext cx="495037" cy="5148132"/>
          </a:xfrm>
          <a:prstGeom prst="rightBracket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BE1A96-294E-50D8-E9FF-FD89D120DE37}"/>
              </a:ext>
            </a:extLst>
          </p:cNvPr>
          <p:cNvSpPr txBox="1"/>
          <p:nvPr/>
        </p:nvSpPr>
        <p:spPr>
          <a:xfrm>
            <a:off x="3783728" y="1989282"/>
            <a:ext cx="462454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/>
              <a:t>Seurat (</a:t>
            </a:r>
            <a:r>
              <a:rPr lang="en-US" sz="3500" i="1"/>
              <a:t>R)</a:t>
            </a:r>
            <a:endParaRPr lang="en-US" sz="3500"/>
          </a:p>
        </p:txBody>
      </p:sp>
    </p:spTree>
    <p:extLst>
      <p:ext uri="{BB962C8B-B14F-4D97-AF65-F5344CB8AC3E}">
        <p14:creationId xmlns:p14="http://schemas.microsoft.com/office/powerpoint/2010/main" val="967870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ontent Placeholder 2">
            <a:extLst>
              <a:ext uri="{FF2B5EF4-FFF2-40B4-BE49-F238E27FC236}">
                <a16:creationId xmlns:a16="http://schemas.microsoft.com/office/drawing/2014/main" id="{25E18646-896F-7242-ACDF-007413097080}"/>
              </a:ext>
            </a:extLst>
          </p:cNvPr>
          <p:cNvSpPr txBox="1">
            <a:spLocks/>
          </p:cNvSpPr>
          <p:nvPr/>
        </p:nvSpPr>
        <p:spPr>
          <a:xfrm>
            <a:off x="420873" y="4640943"/>
            <a:ext cx="3506558" cy="4747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ctr">
              <a:buFont typeface="Arial" panose="020B0604020202020204" pitchFamily="34" charset="0"/>
              <a:buNone/>
            </a:pPr>
            <a:r>
              <a:rPr lang="en-US" sz="3000"/>
              <a:t>PCA</a:t>
            </a:r>
          </a:p>
          <a:p>
            <a:pPr marL="457200" lvl="1" indent="0" algn="ctr">
              <a:buFont typeface="Arial" panose="020B0604020202020204" pitchFamily="34" charset="0"/>
              <a:buNone/>
            </a:pPr>
            <a:endParaRPr lang="en-US" sz="3000"/>
          </a:p>
          <a:p>
            <a:pPr lvl="1"/>
            <a:endParaRPr lang="en-US" sz="3000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87EC39D2-415C-EC4F-8377-A4045A9526E3}"/>
              </a:ext>
            </a:extLst>
          </p:cNvPr>
          <p:cNvCxnSpPr>
            <a:cxnSpLocks/>
          </p:cNvCxnSpPr>
          <p:nvPr/>
        </p:nvCxnSpPr>
        <p:spPr>
          <a:xfrm>
            <a:off x="2391970" y="4348209"/>
            <a:ext cx="0" cy="30064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Content Placeholder 2">
            <a:extLst>
              <a:ext uri="{FF2B5EF4-FFF2-40B4-BE49-F238E27FC236}">
                <a16:creationId xmlns:a16="http://schemas.microsoft.com/office/drawing/2014/main" id="{80C1A312-0037-9344-8D1E-EDBF7AE3983D}"/>
              </a:ext>
            </a:extLst>
          </p:cNvPr>
          <p:cNvSpPr txBox="1">
            <a:spLocks/>
          </p:cNvSpPr>
          <p:nvPr/>
        </p:nvSpPr>
        <p:spPr>
          <a:xfrm>
            <a:off x="379554" y="3341058"/>
            <a:ext cx="3506558" cy="4747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ctr">
              <a:buFont typeface="Arial" panose="020B0604020202020204" pitchFamily="34" charset="0"/>
              <a:buNone/>
            </a:pPr>
            <a:r>
              <a:rPr lang="en-US" sz="3000"/>
              <a:t>Normalization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8A695DE9-7DF3-FD41-9455-7B5DFC3EC1A9}"/>
              </a:ext>
            </a:extLst>
          </p:cNvPr>
          <p:cNvSpPr txBox="1">
            <a:spLocks/>
          </p:cNvSpPr>
          <p:nvPr/>
        </p:nvSpPr>
        <p:spPr>
          <a:xfrm>
            <a:off x="379554" y="3963082"/>
            <a:ext cx="3506558" cy="4747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ctr">
              <a:buFont typeface="Arial" panose="020B0604020202020204" pitchFamily="34" charset="0"/>
              <a:buNone/>
            </a:pPr>
            <a:r>
              <a:rPr lang="en-US" sz="3000"/>
              <a:t>Scaledata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42783C7E-052F-3F42-865A-23A819C60802}"/>
              </a:ext>
            </a:extLst>
          </p:cNvPr>
          <p:cNvSpPr txBox="1">
            <a:spLocks/>
          </p:cNvSpPr>
          <p:nvPr/>
        </p:nvSpPr>
        <p:spPr>
          <a:xfrm>
            <a:off x="547723" y="5339027"/>
            <a:ext cx="3506558" cy="4398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ctr">
              <a:buFont typeface="Arial" panose="020B0604020202020204" pitchFamily="34" charset="0"/>
              <a:buNone/>
            </a:pPr>
            <a:r>
              <a:rPr lang="en-US" sz="3000"/>
              <a:t>UMAP/clustering</a:t>
            </a:r>
          </a:p>
          <a:p>
            <a:pPr lvl="1"/>
            <a:endParaRPr lang="en-US" sz="3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10B48-090F-1B46-BE6E-2FD5AA89DA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20" y="2602779"/>
            <a:ext cx="4645812" cy="501322"/>
          </a:xfrm>
        </p:spPr>
        <p:txBody>
          <a:bodyPr>
            <a:noAutofit/>
          </a:bodyPr>
          <a:lstStyle/>
          <a:p>
            <a:pPr marL="457200" lvl="1" indent="0" algn="ctr">
              <a:buNone/>
            </a:pPr>
            <a:r>
              <a:rPr lang="en-US" sz="3000"/>
              <a:t>Remove debris/doublets</a:t>
            </a:r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ACB2D5AA-06AD-3C48-AF13-DB0EEF301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23" y="155161"/>
            <a:ext cx="6028694" cy="1352363"/>
          </a:xfrm>
          <a:prstGeom prst="rect">
            <a:avLst/>
          </a:prstGeom>
        </p:spPr>
      </p:pic>
      <p:pic>
        <p:nvPicPr>
          <p:cNvPr id="19" name="Picture 18" descr="A picture containing text, grass&#10;&#10;Description automatically generated">
            <a:extLst>
              <a:ext uri="{FF2B5EF4-FFF2-40B4-BE49-F238E27FC236}">
                <a16:creationId xmlns:a16="http://schemas.microsoft.com/office/drawing/2014/main" id="{B339132D-8C75-3B4F-B509-C739B76573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6804" y="155160"/>
            <a:ext cx="4631698" cy="274867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351C2AC-7735-A748-B17D-A7AEB5720A18}"/>
              </a:ext>
            </a:extLst>
          </p:cNvPr>
          <p:cNvSpPr txBox="1"/>
          <p:nvPr/>
        </p:nvSpPr>
        <p:spPr>
          <a:xfrm>
            <a:off x="6386474" y="2624573"/>
            <a:ext cx="536788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i="1"/>
            </a:br>
            <a:r>
              <a:rPr lang="en-US" b="0" i="1">
                <a:effectLst/>
                <a:latin typeface="Google Sans"/>
              </a:rPr>
              <a:t>A Sunday Afternoon on the Island of La Grande Jatte, </a:t>
            </a:r>
            <a:r>
              <a:rPr lang="en-US" b="0">
                <a:effectLst/>
                <a:latin typeface="Google Sans"/>
              </a:rPr>
              <a:t>Georges Seurat (1884)</a:t>
            </a:r>
            <a:endParaRPr lang="en-US" i="1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685F56A-EF85-BF42-8A9B-70B53448B335}"/>
              </a:ext>
            </a:extLst>
          </p:cNvPr>
          <p:cNvCxnSpPr>
            <a:cxnSpLocks/>
          </p:cNvCxnSpPr>
          <p:nvPr/>
        </p:nvCxnSpPr>
        <p:spPr>
          <a:xfrm>
            <a:off x="2401026" y="3035547"/>
            <a:ext cx="0" cy="3053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A2C6EC9-C619-E548-A7CC-F618C09EC49A}"/>
              </a:ext>
            </a:extLst>
          </p:cNvPr>
          <p:cNvCxnSpPr>
            <a:cxnSpLocks/>
          </p:cNvCxnSpPr>
          <p:nvPr/>
        </p:nvCxnSpPr>
        <p:spPr>
          <a:xfrm>
            <a:off x="2379939" y="3741935"/>
            <a:ext cx="0" cy="3086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2D467B5F-032A-8D48-884F-5C48A6B2981D}"/>
              </a:ext>
            </a:extLst>
          </p:cNvPr>
          <p:cNvSpPr txBox="1"/>
          <p:nvPr/>
        </p:nvSpPr>
        <p:spPr>
          <a:xfrm>
            <a:off x="301212" y="1553034"/>
            <a:ext cx="411361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6000" b="1"/>
              <a:t>Seurat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BBEEC5C4-6F96-D649-B523-E3D69E075B47}"/>
              </a:ext>
            </a:extLst>
          </p:cNvPr>
          <p:cNvGrpSpPr/>
          <p:nvPr/>
        </p:nvGrpSpPr>
        <p:grpSpPr>
          <a:xfrm>
            <a:off x="5991079" y="3758682"/>
            <a:ext cx="2902644" cy="2976465"/>
            <a:chOff x="7938585" y="3792143"/>
            <a:chExt cx="2902644" cy="2976465"/>
          </a:xfrm>
        </p:grpSpPr>
        <p:pic>
          <p:nvPicPr>
            <p:cNvPr id="34" name="Picture 33" descr="Chart, scatter chart&#10;&#10;Description automatically generated">
              <a:extLst>
                <a:ext uri="{FF2B5EF4-FFF2-40B4-BE49-F238E27FC236}">
                  <a16:creationId xmlns:a16="http://schemas.microsoft.com/office/drawing/2014/main" id="{E4FA1497-C28E-6E46-AFED-A16143C853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41376"/>
            <a:stretch/>
          </p:blipFill>
          <p:spPr>
            <a:xfrm>
              <a:off x="7938585" y="3792143"/>
              <a:ext cx="2890712" cy="2976465"/>
            </a:xfrm>
            <a:prstGeom prst="rect">
              <a:avLst/>
            </a:prstGeom>
          </p:spPr>
        </p:pic>
        <p:sp>
          <p:nvSpPr>
            <p:cNvPr id="35" name="Oval 8">
              <a:extLst>
                <a:ext uri="{FF2B5EF4-FFF2-40B4-BE49-F238E27FC236}">
                  <a16:creationId xmlns:a16="http://schemas.microsoft.com/office/drawing/2014/main" id="{AAEE99CA-020D-3E40-994F-32D49973496B}"/>
                </a:ext>
              </a:extLst>
            </p:cNvPr>
            <p:cNvSpPr/>
            <p:nvPr/>
          </p:nvSpPr>
          <p:spPr>
            <a:xfrm>
              <a:off x="8526330" y="4084086"/>
              <a:ext cx="734539" cy="533835"/>
            </a:xfrm>
            <a:custGeom>
              <a:avLst/>
              <a:gdLst>
                <a:gd name="connsiteX0" fmla="*/ 0 w 1320800"/>
                <a:gd name="connsiteY0" fmla="*/ 571500 h 1143000"/>
                <a:gd name="connsiteX1" fmla="*/ 660400 w 1320800"/>
                <a:gd name="connsiteY1" fmla="*/ 0 h 1143000"/>
                <a:gd name="connsiteX2" fmla="*/ 1320800 w 1320800"/>
                <a:gd name="connsiteY2" fmla="*/ 571500 h 1143000"/>
                <a:gd name="connsiteX3" fmla="*/ 660400 w 1320800"/>
                <a:gd name="connsiteY3" fmla="*/ 1143000 h 1143000"/>
                <a:gd name="connsiteX4" fmla="*/ 0 w 1320800"/>
                <a:gd name="connsiteY4" fmla="*/ 571500 h 1143000"/>
                <a:gd name="connsiteX0" fmla="*/ 0 w 1207824"/>
                <a:gd name="connsiteY0" fmla="*/ 511830 h 1143621"/>
                <a:gd name="connsiteX1" fmla="*/ 547424 w 1207824"/>
                <a:gd name="connsiteY1" fmla="*/ 348 h 1143621"/>
                <a:gd name="connsiteX2" fmla="*/ 1207824 w 1207824"/>
                <a:gd name="connsiteY2" fmla="*/ 571848 h 1143621"/>
                <a:gd name="connsiteX3" fmla="*/ 547424 w 1207824"/>
                <a:gd name="connsiteY3" fmla="*/ 1143348 h 1143621"/>
                <a:gd name="connsiteX4" fmla="*/ 0 w 1207824"/>
                <a:gd name="connsiteY4" fmla="*/ 511830 h 1143621"/>
                <a:gd name="connsiteX0" fmla="*/ 9191 w 1217015"/>
                <a:gd name="connsiteY0" fmla="*/ 511695 h 1055350"/>
                <a:gd name="connsiteX1" fmla="*/ 556615 w 1217015"/>
                <a:gd name="connsiteY1" fmla="*/ 213 h 1055350"/>
                <a:gd name="connsiteX2" fmla="*/ 1217015 w 1217015"/>
                <a:gd name="connsiteY2" fmla="*/ 571713 h 1055350"/>
                <a:gd name="connsiteX3" fmla="*/ 288297 w 1217015"/>
                <a:gd name="connsiteY3" fmla="*/ 1054950 h 1055350"/>
                <a:gd name="connsiteX4" fmla="*/ 9191 w 1217015"/>
                <a:gd name="connsiteY4" fmla="*/ 511695 h 1055350"/>
                <a:gd name="connsiteX0" fmla="*/ 7532 w 1215356"/>
                <a:gd name="connsiteY0" fmla="*/ 523047 h 1066702"/>
                <a:gd name="connsiteX1" fmla="*/ 121441 w 1215356"/>
                <a:gd name="connsiteY1" fmla="*/ 224326 h 1066702"/>
                <a:gd name="connsiteX2" fmla="*/ 554956 w 1215356"/>
                <a:gd name="connsiteY2" fmla="*/ 11565 h 1066702"/>
                <a:gd name="connsiteX3" fmla="*/ 1215356 w 1215356"/>
                <a:gd name="connsiteY3" fmla="*/ 583065 h 1066702"/>
                <a:gd name="connsiteX4" fmla="*/ 286638 w 1215356"/>
                <a:gd name="connsiteY4" fmla="*/ 1066302 h 1066702"/>
                <a:gd name="connsiteX5" fmla="*/ 7532 w 1215356"/>
                <a:gd name="connsiteY5" fmla="*/ 523047 h 1066702"/>
                <a:gd name="connsiteX0" fmla="*/ 64298 w 1134433"/>
                <a:gd name="connsiteY0" fmla="*/ 685450 h 1067109"/>
                <a:gd name="connsiteX1" fmla="*/ 40518 w 1134433"/>
                <a:gd name="connsiteY1" fmla="*/ 224326 h 1067109"/>
                <a:gd name="connsiteX2" fmla="*/ 474033 w 1134433"/>
                <a:gd name="connsiteY2" fmla="*/ 11565 h 1067109"/>
                <a:gd name="connsiteX3" fmla="*/ 1134433 w 1134433"/>
                <a:gd name="connsiteY3" fmla="*/ 583065 h 1067109"/>
                <a:gd name="connsiteX4" fmla="*/ 205715 w 1134433"/>
                <a:gd name="connsiteY4" fmla="*/ 1066302 h 1067109"/>
                <a:gd name="connsiteX5" fmla="*/ 64298 w 1134433"/>
                <a:gd name="connsiteY5" fmla="*/ 685450 h 1067109"/>
                <a:gd name="connsiteX0" fmla="*/ 84316 w 1154451"/>
                <a:gd name="connsiteY0" fmla="*/ 685450 h 1067109"/>
                <a:gd name="connsiteX1" fmla="*/ 35822 w 1154451"/>
                <a:gd name="connsiteY1" fmla="*/ 224326 h 1067109"/>
                <a:gd name="connsiteX2" fmla="*/ 494051 w 1154451"/>
                <a:gd name="connsiteY2" fmla="*/ 11565 h 1067109"/>
                <a:gd name="connsiteX3" fmla="*/ 1154451 w 1154451"/>
                <a:gd name="connsiteY3" fmla="*/ 583065 h 1067109"/>
                <a:gd name="connsiteX4" fmla="*/ 225733 w 1154451"/>
                <a:gd name="connsiteY4" fmla="*/ 1066302 h 1067109"/>
                <a:gd name="connsiteX5" fmla="*/ 84316 w 1154451"/>
                <a:gd name="connsiteY5" fmla="*/ 685450 h 1067109"/>
                <a:gd name="connsiteX0" fmla="*/ 84316 w 1154451"/>
                <a:gd name="connsiteY0" fmla="*/ 479040 h 860699"/>
                <a:gd name="connsiteX1" fmla="*/ 35822 w 1154451"/>
                <a:gd name="connsiteY1" fmla="*/ 17916 h 860699"/>
                <a:gd name="connsiteX2" fmla="*/ 437562 w 1154451"/>
                <a:gd name="connsiteY2" fmla="*/ 235876 h 860699"/>
                <a:gd name="connsiteX3" fmla="*/ 1154451 w 1154451"/>
                <a:gd name="connsiteY3" fmla="*/ 376655 h 860699"/>
                <a:gd name="connsiteX4" fmla="*/ 225733 w 1154451"/>
                <a:gd name="connsiteY4" fmla="*/ 859892 h 860699"/>
                <a:gd name="connsiteX5" fmla="*/ 84316 w 1154451"/>
                <a:gd name="connsiteY5" fmla="*/ 479040 h 860699"/>
                <a:gd name="connsiteX0" fmla="*/ 84316 w 1154451"/>
                <a:gd name="connsiteY0" fmla="*/ 475299 h 856958"/>
                <a:gd name="connsiteX1" fmla="*/ 35822 w 1154451"/>
                <a:gd name="connsiteY1" fmla="*/ 14175 h 856958"/>
                <a:gd name="connsiteX2" fmla="*/ 437562 w 1154451"/>
                <a:gd name="connsiteY2" fmla="*/ 232135 h 856958"/>
                <a:gd name="connsiteX3" fmla="*/ 1154451 w 1154451"/>
                <a:gd name="connsiteY3" fmla="*/ 372914 h 856958"/>
                <a:gd name="connsiteX4" fmla="*/ 225733 w 1154451"/>
                <a:gd name="connsiteY4" fmla="*/ 856151 h 856958"/>
                <a:gd name="connsiteX5" fmla="*/ 84316 w 1154451"/>
                <a:gd name="connsiteY5" fmla="*/ 475299 h 856958"/>
                <a:gd name="connsiteX0" fmla="*/ 84316 w 1168617"/>
                <a:gd name="connsiteY0" fmla="*/ 478098 h 859757"/>
                <a:gd name="connsiteX1" fmla="*/ 35822 w 1168617"/>
                <a:gd name="connsiteY1" fmla="*/ 16974 h 859757"/>
                <a:gd name="connsiteX2" fmla="*/ 437562 w 1168617"/>
                <a:gd name="connsiteY2" fmla="*/ 234934 h 859757"/>
                <a:gd name="connsiteX3" fmla="*/ 706617 w 1168617"/>
                <a:gd name="connsiteY3" fmla="*/ 267638 h 859757"/>
                <a:gd name="connsiteX4" fmla="*/ 1154451 w 1168617"/>
                <a:gd name="connsiteY4" fmla="*/ 375713 h 859757"/>
                <a:gd name="connsiteX5" fmla="*/ 225733 w 1168617"/>
                <a:gd name="connsiteY5" fmla="*/ 858950 h 859757"/>
                <a:gd name="connsiteX6" fmla="*/ 84316 w 1168617"/>
                <a:gd name="connsiteY6" fmla="*/ 478098 h 859757"/>
                <a:gd name="connsiteX0" fmla="*/ 84316 w 1170830"/>
                <a:gd name="connsiteY0" fmla="*/ 478098 h 859757"/>
                <a:gd name="connsiteX1" fmla="*/ 35822 w 1170830"/>
                <a:gd name="connsiteY1" fmla="*/ 16974 h 859757"/>
                <a:gd name="connsiteX2" fmla="*/ 437562 w 1170830"/>
                <a:gd name="connsiteY2" fmla="*/ 234934 h 859757"/>
                <a:gd name="connsiteX3" fmla="*/ 706617 w 1170830"/>
                <a:gd name="connsiteY3" fmla="*/ 267638 h 859757"/>
                <a:gd name="connsiteX4" fmla="*/ 1154451 w 1170830"/>
                <a:gd name="connsiteY4" fmla="*/ 375713 h 859757"/>
                <a:gd name="connsiteX5" fmla="*/ 225733 w 1170830"/>
                <a:gd name="connsiteY5" fmla="*/ 858950 h 859757"/>
                <a:gd name="connsiteX6" fmla="*/ 84316 w 1170830"/>
                <a:gd name="connsiteY6" fmla="*/ 478098 h 859757"/>
                <a:gd name="connsiteX0" fmla="*/ 84316 w 1170830"/>
                <a:gd name="connsiteY0" fmla="*/ 478098 h 864383"/>
                <a:gd name="connsiteX1" fmla="*/ 35822 w 1170830"/>
                <a:gd name="connsiteY1" fmla="*/ 16974 h 864383"/>
                <a:gd name="connsiteX2" fmla="*/ 437562 w 1170830"/>
                <a:gd name="connsiteY2" fmla="*/ 234934 h 864383"/>
                <a:gd name="connsiteX3" fmla="*/ 706617 w 1170830"/>
                <a:gd name="connsiteY3" fmla="*/ 267638 h 864383"/>
                <a:gd name="connsiteX4" fmla="*/ 1154451 w 1170830"/>
                <a:gd name="connsiteY4" fmla="*/ 375713 h 864383"/>
                <a:gd name="connsiteX5" fmla="*/ 869019 w 1170830"/>
                <a:gd name="connsiteY5" fmla="*/ 680708 h 864383"/>
                <a:gd name="connsiteX6" fmla="*/ 225733 w 1170830"/>
                <a:gd name="connsiteY6" fmla="*/ 858950 h 864383"/>
                <a:gd name="connsiteX7" fmla="*/ 84316 w 1170830"/>
                <a:gd name="connsiteY7" fmla="*/ 478098 h 864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830" h="864383">
                  <a:moveTo>
                    <a:pt x="84316" y="478098"/>
                  </a:moveTo>
                  <a:cubicBezTo>
                    <a:pt x="52664" y="337769"/>
                    <a:pt x="-55415" y="102221"/>
                    <a:pt x="35822" y="16974"/>
                  </a:cubicBezTo>
                  <a:cubicBezTo>
                    <a:pt x="127059" y="-68273"/>
                    <a:pt x="325763" y="193157"/>
                    <a:pt x="437562" y="234934"/>
                  </a:cubicBezTo>
                  <a:cubicBezTo>
                    <a:pt x="549361" y="276711"/>
                    <a:pt x="587136" y="244175"/>
                    <a:pt x="706617" y="267638"/>
                  </a:cubicBezTo>
                  <a:cubicBezTo>
                    <a:pt x="896708" y="114576"/>
                    <a:pt x="1251074" y="261862"/>
                    <a:pt x="1154451" y="375713"/>
                  </a:cubicBezTo>
                  <a:cubicBezTo>
                    <a:pt x="1168573" y="433378"/>
                    <a:pt x="1023805" y="600168"/>
                    <a:pt x="869019" y="680708"/>
                  </a:cubicBezTo>
                  <a:cubicBezTo>
                    <a:pt x="714233" y="761248"/>
                    <a:pt x="356517" y="892718"/>
                    <a:pt x="225733" y="858950"/>
                  </a:cubicBezTo>
                  <a:cubicBezTo>
                    <a:pt x="94949" y="825182"/>
                    <a:pt x="115968" y="618427"/>
                    <a:pt x="84316" y="478098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5B3B463-0999-5A40-B0E9-3B86B2294CB4}"/>
                </a:ext>
              </a:extLst>
            </p:cNvPr>
            <p:cNvSpPr txBox="1"/>
            <p:nvPr/>
          </p:nvSpPr>
          <p:spPr>
            <a:xfrm>
              <a:off x="8669153" y="3930777"/>
              <a:ext cx="83849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Myonuclei</a:t>
              </a:r>
            </a:p>
          </p:txBody>
        </p:sp>
        <p:sp>
          <p:nvSpPr>
            <p:cNvPr id="37" name="Oval 10">
              <a:extLst>
                <a:ext uri="{FF2B5EF4-FFF2-40B4-BE49-F238E27FC236}">
                  <a16:creationId xmlns:a16="http://schemas.microsoft.com/office/drawing/2014/main" id="{CAEBB683-D7E8-7948-8022-4AA3B83EB41A}"/>
                </a:ext>
              </a:extLst>
            </p:cNvPr>
            <p:cNvSpPr/>
            <p:nvPr/>
          </p:nvSpPr>
          <p:spPr>
            <a:xfrm>
              <a:off x="8722812" y="4690450"/>
              <a:ext cx="411026" cy="762433"/>
            </a:xfrm>
            <a:custGeom>
              <a:avLst/>
              <a:gdLst>
                <a:gd name="connsiteX0" fmla="*/ 0 w 1124354"/>
                <a:gd name="connsiteY0" fmla="*/ 721464 h 1442928"/>
                <a:gd name="connsiteX1" fmla="*/ 562177 w 1124354"/>
                <a:gd name="connsiteY1" fmla="*/ 0 h 1442928"/>
                <a:gd name="connsiteX2" fmla="*/ 1124354 w 1124354"/>
                <a:gd name="connsiteY2" fmla="*/ 721464 h 1442928"/>
                <a:gd name="connsiteX3" fmla="*/ 562177 w 1124354"/>
                <a:gd name="connsiteY3" fmla="*/ 1442928 h 1442928"/>
                <a:gd name="connsiteX4" fmla="*/ 0 w 1124354"/>
                <a:gd name="connsiteY4" fmla="*/ 721464 h 1442928"/>
                <a:gd name="connsiteX0" fmla="*/ 27 w 1124381"/>
                <a:gd name="connsiteY0" fmla="*/ 721464 h 1238159"/>
                <a:gd name="connsiteX1" fmla="*/ 562204 w 1124381"/>
                <a:gd name="connsiteY1" fmla="*/ 0 h 1238159"/>
                <a:gd name="connsiteX2" fmla="*/ 1124381 w 1124381"/>
                <a:gd name="connsiteY2" fmla="*/ 721464 h 1238159"/>
                <a:gd name="connsiteX3" fmla="*/ 544552 w 1124381"/>
                <a:gd name="connsiteY3" fmla="*/ 1238159 h 1238159"/>
                <a:gd name="connsiteX4" fmla="*/ 27 w 1124381"/>
                <a:gd name="connsiteY4" fmla="*/ 721464 h 1238159"/>
                <a:gd name="connsiteX0" fmla="*/ 65 w 810204"/>
                <a:gd name="connsiteY0" fmla="*/ 785258 h 1238720"/>
                <a:gd name="connsiteX1" fmla="*/ 248027 w 810204"/>
                <a:gd name="connsiteY1" fmla="*/ 245 h 1238720"/>
                <a:gd name="connsiteX2" fmla="*/ 810204 w 810204"/>
                <a:gd name="connsiteY2" fmla="*/ 721709 h 1238720"/>
                <a:gd name="connsiteX3" fmla="*/ 230375 w 810204"/>
                <a:gd name="connsiteY3" fmla="*/ 1238404 h 1238720"/>
                <a:gd name="connsiteX4" fmla="*/ 65 w 810204"/>
                <a:gd name="connsiteY4" fmla="*/ 785258 h 1238720"/>
                <a:gd name="connsiteX0" fmla="*/ 885 w 811024"/>
                <a:gd name="connsiteY0" fmla="*/ 739400 h 1192853"/>
                <a:gd name="connsiteX1" fmla="*/ 301804 w 811024"/>
                <a:gd name="connsiteY1" fmla="*/ 284 h 1192853"/>
                <a:gd name="connsiteX2" fmla="*/ 811024 w 811024"/>
                <a:gd name="connsiteY2" fmla="*/ 675851 h 1192853"/>
                <a:gd name="connsiteX3" fmla="*/ 231195 w 811024"/>
                <a:gd name="connsiteY3" fmla="*/ 1192546 h 1192853"/>
                <a:gd name="connsiteX4" fmla="*/ 885 w 811024"/>
                <a:gd name="connsiteY4" fmla="*/ 739400 h 1192853"/>
                <a:gd name="connsiteX0" fmla="*/ 718 w 641393"/>
                <a:gd name="connsiteY0" fmla="*/ 739117 h 1192264"/>
                <a:gd name="connsiteX1" fmla="*/ 301637 w 641393"/>
                <a:gd name="connsiteY1" fmla="*/ 1 h 1192264"/>
                <a:gd name="connsiteX2" fmla="*/ 641393 w 641393"/>
                <a:gd name="connsiteY2" fmla="*/ 735586 h 1192264"/>
                <a:gd name="connsiteX3" fmla="*/ 231028 w 641393"/>
                <a:gd name="connsiteY3" fmla="*/ 1192263 h 1192264"/>
                <a:gd name="connsiteX4" fmla="*/ 718 w 641393"/>
                <a:gd name="connsiteY4" fmla="*/ 739117 h 1192264"/>
                <a:gd name="connsiteX0" fmla="*/ 2703 w 643378"/>
                <a:gd name="connsiteY0" fmla="*/ 739117 h 1231098"/>
                <a:gd name="connsiteX1" fmla="*/ 303622 w 643378"/>
                <a:gd name="connsiteY1" fmla="*/ 1 h 1231098"/>
                <a:gd name="connsiteX2" fmla="*/ 643378 w 643378"/>
                <a:gd name="connsiteY2" fmla="*/ 735586 h 1231098"/>
                <a:gd name="connsiteX3" fmla="*/ 183586 w 643378"/>
                <a:gd name="connsiteY3" fmla="*/ 1231098 h 1231098"/>
                <a:gd name="connsiteX4" fmla="*/ 2703 w 643378"/>
                <a:gd name="connsiteY4" fmla="*/ 739117 h 1231098"/>
                <a:gd name="connsiteX0" fmla="*/ 2703 w 652034"/>
                <a:gd name="connsiteY0" fmla="*/ 739377 h 1231358"/>
                <a:gd name="connsiteX1" fmla="*/ 303622 w 652034"/>
                <a:gd name="connsiteY1" fmla="*/ 261 h 1231358"/>
                <a:gd name="connsiteX2" fmla="*/ 308520 w 652034"/>
                <a:gd name="connsiteY2" fmla="*/ 655823 h 1231358"/>
                <a:gd name="connsiteX3" fmla="*/ 643378 w 652034"/>
                <a:gd name="connsiteY3" fmla="*/ 735846 h 1231358"/>
                <a:gd name="connsiteX4" fmla="*/ 183586 w 652034"/>
                <a:gd name="connsiteY4" fmla="*/ 1231358 h 1231358"/>
                <a:gd name="connsiteX5" fmla="*/ 2703 w 652034"/>
                <a:gd name="connsiteY5" fmla="*/ 739377 h 1231358"/>
                <a:gd name="connsiteX0" fmla="*/ 2837 w 652168"/>
                <a:gd name="connsiteY0" fmla="*/ 739377 h 1231358"/>
                <a:gd name="connsiteX1" fmla="*/ 307287 w 652168"/>
                <a:gd name="connsiteY1" fmla="*/ 261 h 1231358"/>
                <a:gd name="connsiteX2" fmla="*/ 308654 w 652168"/>
                <a:gd name="connsiteY2" fmla="*/ 655823 h 1231358"/>
                <a:gd name="connsiteX3" fmla="*/ 643512 w 652168"/>
                <a:gd name="connsiteY3" fmla="*/ 735846 h 1231358"/>
                <a:gd name="connsiteX4" fmla="*/ 183720 w 652168"/>
                <a:gd name="connsiteY4" fmla="*/ 1231358 h 1231358"/>
                <a:gd name="connsiteX5" fmla="*/ 2837 w 652168"/>
                <a:gd name="connsiteY5" fmla="*/ 739377 h 1231358"/>
                <a:gd name="connsiteX0" fmla="*/ 2837 w 652168"/>
                <a:gd name="connsiteY0" fmla="*/ 741352 h 1233333"/>
                <a:gd name="connsiteX1" fmla="*/ 307287 w 652168"/>
                <a:gd name="connsiteY1" fmla="*/ 2236 h 1233333"/>
                <a:gd name="connsiteX2" fmla="*/ 308654 w 652168"/>
                <a:gd name="connsiteY2" fmla="*/ 657798 h 1233333"/>
                <a:gd name="connsiteX3" fmla="*/ 643512 w 652168"/>
                <a:gd name="connsiteY3" fmla="*/ 737821 h 1233333"/>
                <a:gd name="connsiteX4" fmla="*/ 183720 w 652168"/>
                <a:gd name="connsiteY4" fmla="*/ 1233333 h 1233333"/>
                <a:gd name="connsiteX5" fmla="*/ 2837 w 652168"/>
                <a:gd name="connsiteY5" fmla="*/ 741352 h 1233333"/>
                <a:gd name="connsiteX0" fmla="*/ 2743 w 627937"/>
                <a:gd name="connsiteY0" fmla="*/ 741352 h 1238740"/>
                <a:gd name="connsiteX1" fmla="*/ 307193 w 627937"/>
                <a:gd name="connsiteY1" fmla="*/ 2236 h 1238740"/>
                <a:gd name="connsiteX2" fmla="*/ 308560 w 627937"/>
                <a:gd name="connsiteY2" fmla="*/ 657798 h 1238740"/>
                <a:gd name="connsiteX3" fmla="*/ 618704 w 627937"/>
                <a:gd name="connsiteY3" fmla="*/ 967304 h 1238740"/>
                <a:gd name="connsiteX4" fmla="*/ 183626 w 627937"/>
                <a:gd name="connsiteY4" fmla="*/ 1233333 h 1238740"/>
                <a:gd name="connsiteX5" fmla="*/ 2743 w 627937"/>
                <a:gd name="connsiteY5" fmla="*/ 741352 h 1238740"/>
                <a:gd name="connsiteX0" fmla="*/ 2743 w 626781"/>
                <a:gd name="connsiteY0" fmla="*/ 739334 h 1236722"/>
                <a:gd name="connsiteX1" fmla="*/ 307193 w 626781"/>
                <a:gd name="connsiteY1" fmla="*/ 218 h 1236722"/>
                <a:gd name="connsiteX2" fmla="*/ 255603 w 626781"/>
                <a:gd name="connsiteY2" fmla="*/ 662841 h 1236722"/>
                <a:gd name="connsiteX3" fmla="*/ 618704 w 626781"/>
                <a:gd name="connsiteY3" fmla="*/ 965286 h 1236722"/>
                <a:gd name="connsiteX4" fmla="*/ 183626 w 626781"/>
                <a:gd name="connsiteY4" fmla="*/ 1231315 h 1236722"/>
                <a:gd name="connsiteX5" fmla="*/ 2743 w 626781"/>
                <a:gd name="connsiteY5" fmla="*/ 739334 h 1236722"/>
                <a:gd name="connsiteX0" fmla="*/ 3859 w 627897"/>
                <a:gd name="connsiteY0" fmla="*/ 739334 h 1236722"/>
                <a:gd name="connsiteX1" fmla="*/ 336553 w 627897"/>
                <a:gd name="connsiteY1" fmla="*/ 218 h 1236722"/>
                <a:gd name="connsiteX2" fmla="*/ 256719 w 627897"/>
                <a:gd name="connsiteY2" fmla="*/ 662841 h 1236722"/>
                <a:gd name="connsiteX3" fmla="*/ 619820 w 627897"/>
                <a:gd name="connsiteY3" fmla="*/ 965286 h 1236722"/>
                <a:gd name="connsiteX4" fmla="*/ 184742 w 627897"/>
                <a:gd name="connsiteY4" fmla="*/ 1231315 h 1236722"/>
                <a:gd name="connsiteX5" fmla="*/ 3859 w 627897"/>
                <a:gd name="connsiteY5" fmla="*/ 739334 h 1236722"/>
                <a:gd name="connsiteX0" fmla="*/ 3257 w 655539"/>
                <a:gd name="connsiteY0" fmla="*/ 703876 h 1238028"/>
                <a:gd name="connsiteX1" fmla="*/ 364195 w 655539"/>
                <a:gd name="connsiteY1" fmla="*/ 65 h 1238028"/>
                <a:gd name="connsiteX2" fmla="*/ 284361 w 655539"/>
                <a:gd name="connsiteY2" fmla="*/ 662688 h 1238028"/>
                <a:gd name="connsiteX3" fmla="*/ 647462 w 655539"/>
                <a:gd name="connsiteY3" fmla="*/ 965133 h 1238028"/>
                <a:gd name="connsiteX4" fmla="*/ 212384 w 655539"/>
                <a:gd name="connsiteY4" fmla="*/ 1231162 h 1238028"/>
                <a:gd name="connsiteX5" fmla="*/ 3257 w 655539"/>
                <a:gd name="connsiteY5" fmla="*/ 703876 h 1238028"/>
                <a:gd name="connsiteX0" fmla="*/ 2880 w 655162"/>
                <a:gd name="connsiteY0" fmla="*/ 696815 h 1230967"/>
                <a:gd name="connsiteX1" fmla="*/ 353226 w 655162"/>
                <a:gd name="connsiteY1" fmla="*/ 65 h 1230967"/>
                <a:gd name="connsiteX2" fmla="*/ 283984 w 655162"/>
                <a:gd name="connsiteY2" fmla="*/ 655627 h 1230967"/>
                <a:gd name="connsiteX3" fmla="*/ 647085 w 655162"/>
                <a:gd name="connsiteY3" fmla="*/ 958072 h 1230967"/>
                <a:gd name="connsiteX4" fmla="*/ 212007 w 655162"/>
                <a:gd name="connsiteY4" fmla="*/ 1224101 h 1230967"/>
                <a:gd name="connsiteX5" fmla="*/ 2880 w 655162"/>
                <a:gd name="connsiteY5" fmla="*/ 696815 h 1230967"/>
                <a:gd name="connsiteX0" fmla="*/ 2880 w 655162"/>
                <a:gd name="connsiteY0" fmla="*/ 700374 h 1234526"/>
                <a:gd name="connsiteX1" fmla="*/ 353226 w 655162"/>
                <a:gd name="connsiteY1" fmla="*/ 3624 h 1234526"/>
                <a:gd name="connsiteX2" fmla="*/ 283984 w 655162"/>
                <a:gd name="connsiteY2" fmla="*/ 659186 h 1234526"/>
                <a:gd name="connsiteX3" fmla="*/ 647085 w 655162"/>
                <a:gd name="connsiteY3" fmla="*/ 961631 h 1234526"/>
                <a:gd name="connsiteX4" fmla="*/ 212007 w 655162"/>
                <a:gd name="connsiteY4" fmla="*/ 1227660 h 1234526"/>
                <a:gd name="connsiteX5" fmla="*/ 2880 w 655162"/>
                <a:gd name="connsiteY5" fmla="*/ 700374 h 1234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5162" h="1234526">
                  <a:moveTo>
                    <a:pt x="2880" y="700374"/>
                  </a:moveTo>
                  <a:cubicBezTo>
                    <a:pt x="26416" y="496368"/>
                    <a:pt x="302844" y="-49530"/>
                    <a:pt x="353226" y="3624"/>
                  </a:cubicBezTo>
                  <a:cubicBezTo>
                    <a:pt x="403608" y="56778"/>
                    <a:pt x="227358" y="536589"/>
                    <a:pt x="283984" y="659186"/>
                  </a:cubicBezTo>
                  <a:cubicBezTo>
                    <a:pt x="340610" y="781783"/>
                    <a:pt x="714392" y="824519"/>
                    <a:pt x="647085" y="961631"/>
                  </a:cubicBezTo>
                  <a:cubicBezTo>
                    <a:pt x="579778" y="1098743"/>
                    <a:pt x="319375" y="1271203"/>
                    <a:pt x="212007" y="1227660"/>
                  </a:cubicBezTo>
                  <a:cubicBezTo>
                    <a:pt x="104640" y="1184117"/>
                    <a:pt x="-20656" y="904380"/>
                    <a:pt x="2880" y="700374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88E51D1-BF2D-1440-B31F-207B9CAF3F11}"/>
                </a:ext>
              </a:extLst>
            </p:cNvPr>
            <p:cNvSpPr txBox="1"/>
            <p:nvPr/>
          </p:nvSpPr>
          <p:spPr>
            <a:xfrm>
              <a:off x="8700892" y="4712792"/>
              <a:ext cx="98914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/>
                <a:t>Stem </a:t>
              </a:r>
            </a:p>
            <a:p>
              <a:pPr algn="ctr"/>
              <a:r>
                <a:rPr lang="en-US" sz="1200"/>
                <a:t>cells</a:t>
              </a:r>
            </a:p>
          </p:txBody>
        </p:sp>
        <p:sp>
          <p:nvSpPr>
            <p:cNvPr id="39" name="Oval 12">
              <a:extLst>
                <a:ext uri="{FF2B5EF4-FFF2-40B4-BE49-F238E27FC236}">
                  <a16:creationId xmlns:a16="http://schemas.microsoft.com/office/drawing/2014/main" id="{2C0DA473-E449-3948-907B-BA0538A283EE}"/>
                </a:ext>
              </a:extLst>
            </p:cNvPr>
            <p:cNvSpPr/>
            <p:nvPr/>
          </p:nvSpPr>
          <p:spPr>
            <a:xfrm>
              <a:off x="9575350" y="5902230"/>
              <a:ext cx="725912" cy="441227"/>
            </a:xfrm>
            <a:custGeom>
              <a:avLst/>
              <a:gdLst>
                <a:gd name="connsiteX0" fmla="*/ 0 w 1319514"/>
                <a:gd name="connsiteY0" fmla="*/ 396433 h 792866"/>
                <a:gd name="connsiteX1" fmla="*/ 659757 w 1319514"/>
                <a:gd name="connsiteY1" fmla="*/ 0 h 792866"/>
                <a:gd name="connsiteX2" fmla="*/ 1319514 w 1319514"/>
                <a:gd name="connsiteY2" fmla="*/ 396433 h 792866"/>
                <a:gd name="connsiteX3" fmla="*/ 659757 w 1319514"/>
                <a:gd name="connsiteY3" fmla="*/ 792866 h 792866"/>
                <a:gd name="connsiteX4" fmla="*/ 0 w 1319514"/>
                <a:gd name="connsiteY4" fmla="*/ 396433 h 792866"/>
                <a:gd name="connsiteX0" fmla="*/ 3651 w 1323165"/>
                <a:gd name="connsiteY0" fmla="*/ 380177 h 776610"/>
                <a:gd name="connsiteX1" fmla="*/ 919440 w 1323165"/>
                <a:gd name="connsiteY1" fmla="*/ 0 h 776610"/>
                <a:gd name="connsiteX2" fmla="*/ 1323165 w 1323165"/>
                <a:gd name="connsiteY2" fmla="*/ 380177 h 776610"/>
                <a:gd name="connsiteX3" fmla="*/ 663408 w 1323165"/>
                <a:gd name="connsiteY3" fmla="*/ 776610 h 776610"/>
                <a:gd name="connsiteX4" fmla="*/ 3651 w 1323165"/>
                <a:gd name="connsiteY4" fmla="*/ 380177 h 776610"/>
                <a:gd name="connsiteX0" fmla="*/ 3080 w 1237250"/>
                <a:gd name="connsiteY0" fmla="*/ 578831 h 786183"/>
                <a:gd name="connsiteX1" fmla="*/ 833525 w 1237250"/>
                <a:gd name="connsiteY1" fmla="*/ 3582 h 786183"/>
                <a:gd name="connsiteX2" fmla="*/ 1237250 w 1237250"/>
                <a:gd name="connsiteY2" fmla="*/ 383759 h 786183"/>
                <a:gd name="connsiteX3" fmla="*/ 577493 w 1237250"/>
                <a:gd name="connsiteY3" fmla="*/ 780192 h 786183"/>
                <a:gd name="connsiteX4" fmla="*/ 3080 w 1237250"/>
                <a:gd name="connsiteY4" fmla="*/ 578831 h 786183"/>
                <a:gd name="connsiteX0" fmla="*/ 2428 w 1236598"/>
                <a:gd name="connsiteY0" fmla="*/ 578831 h 656301"/>
                <a:gd name="connsiteX1" fmla="*/ 832873 w 1236598"/>
                <a:gd name="connsiteY1" fmla="*/ 3582 h 656301"/>
                <a:gd name="connsiteX2" fmla="*/ 1236598 w 1236598"/>
                <a:gd name="connsiteY2" fmla="*/ 383759 h 656301"/>
                <a:gd name="connsiteX3" fmla="*/ 601225 w 1236598"/>
                <a:gd name="connsiteY3" fmla="*/ 629824 h 656301"/>
                <a:gd name="connsiteX4" fmla="*/ 2428 w 1236598"/>
                <a:gd name="connsiteY4" fmla="*/ 578831 h 656301"/>
                <a:gd name="connsiteX0" fmla="*/ 2370 w 1167452"/>
                <a:gd name="connsiteY0" fmla="*/ 579447 h 657757"/>
                <a:gd name="connsiteX1" fmla="*/ 832815 w 1167452"/>
                <a:gd name="connsiteY1" fmla="*/ 4198 h 657757"/>
                <a:gd name="connsiteX2" fmla="*/ 1167452 w 1167452"/>
                <a:gd name="connsiteY2" fmla="*/ 372183 h 657757"/>
                <a:gd name="connsiteX3" fmla="*/ 601167 w 1167452"/>
                <a:gd name="connsiteY3" fmla="*/ 630440 h 657757"/>
                <a:gd name="connsiteX4" fmla="*/ 2370 w 1167452"/>
                <a:gd name="connsiteY4" fmla="*/ 579447 h 657757"/>
                <a:gd name="connsiteX0" fmla="*/ 2370 w 1167452"/>
                <a:gd name="connsiteY0" fmla="*/ 579447 h 657757"/>
                <a:gd name="connsiteX1" fmla="*/ 832815 w 1167452"/>
                <a:gd name="connsiteY1" fmla="*/ 4198 h 657757"/>
                <a:gd name="connsiteX2" fmla="*/ 1167452 w 1167452"/>
                <a:gd name="connsiteY2" fmla="*/ 372183 h 657757"/>
                <a:gd name="connsiteX3" fmla="*/ 601167 w 1167452"/>
                <a:gd name="connsiteY3" fmla="*/ 630440 h 657757"/>
                <a:gd name="connsiteX4" fmla="*/ 2370 w 1167452"/>
                <a:gd name="connsiteY4" fmla="*/ 579447 h 657757"/>
                <a:gd name="connsiteX0" fmla="*/ 2350 w 1143048"/>
                <a:gd name="connsiteY0" fmla="*/ 580651 h 660369"/>
                <a:gd name="connsiteX1" fmla="*/ 832795 w 1143048"/>
                <a:gd name="connsiteY1" fmla="*/ 5402 h 660369"/>
                <a:gd name="connsiteX2" fmla="*/ 1143048 w 1143048"/>
                <a:gd name="connsiteY2" fmla="*/ 353067 h 660369"/>
                <a:gd name="connsiteX3" fmla="*/ 601147 w 1143048"/>
                <a:gd name="connsiteY3" fmla="*/ 631644 h 660369"/>
                <a:gd name="connsiteX4" fmla="*/ 2350 w 1143048"/>
                <a:gd name="connsiteY4" fmla="*/ 580651 h 660369"/>
                <a:gd name="connsiteX0" fmla="*/ 2350 w 1143048"/>
                <a:gd name="connsiteY0" fmla="*/ 580651 h 660369"/>
                <a:gd name="connsiteX1" fmla="*/ 832795 w 1143048"/>
                <a:gd name="connsiteY1" fmla="*/ 5402 h 660369"/>
                <a:gd name="connsiteX2" fmla="*/ 1143048 w 1143048"/>
                <a:gd name="connsiteY2" fmla="*/ 353067 h 660369"/>
                <a:gd name="connsiteX3" fmla="*/ 601147 w 1143048"/>
                <a:gd name="connsiteY3" fmla="*/ 631644 h 660369"/>
                <a:gd name="connsiteX4" fmla="*/ 2350 w 1143048"/>
                <a:gd name="connsiteY4" fmla="*/ 580651 h 660369"/>
                <a:gd name="connsiteX0" fmla="*/ 0 w 1141308"/>
                <a:gd name="connsiteY0" fmla="*/ 578549 h 629542"/>
                <a:gd name="connsiteX1" fmla="*/ 830445 w 1141308"/>
                <a:gd name="connsiteY1" fmla="*/ 3300 h 629542"/>
                <a:gd name="connsiteX2" fmla="*/ 1140698 w 1141308"/>
                <a:gd name="connsiteY2" fmla="*/ 350965 h 629542"/>
                <a:gd name="connsiteX3" fmla="*/ 836721 w 1141308"/>
                <a:gd name="connsiteY3" fmla="*/ 513615 h 629542"/>
                <a:gd name="connsiteX4" fmla="*/ 598797 w 1141308"/>
                <a:gd name="connsiteY4" fmla="*/ 629542 h 629542"/>
                <a:gd name="connsiteX5" fmla="*/ 0 w 1141308"/>
                <a:gd name="connsiteY5" fmla="*/ 578549 h 629542"/>
                <a:gd name="connsiteX0" fmla="*/ 0 w 1141378"/>
                <a:gd name="connsiteY0" fmla="*/ 578549 h 634248"/>
                <a:gd name="connsiteX1" fmla="*/ 830445 w 1141378"/>
                <a:gd name="connsiteY1" fmla="*/ 3300 h 634248"/>
                <a:gd name="connsiteX2" fmla="*/ 1140698 w 1141378"/>
                <a:gd name="connsiteY2" fmla="*/ 350965 h 634248"/>
                <a:gd name="connsiteX3" fmla="*/ 861105 w 1141378"/>
                <a:gd name="connsiteY3" fmla="*/ 452655 h 634248"/>
                <a:gd name="connsiteX4" fmla="*/ 598797 w 1141378"/>
                <a:gd name="connsiteY4" fmla="*/ 629542 h 634248"/>
                <a:gd name="connsiteX5" fmla="*/ 0 w 1141378"/>
                <a:gd name="connsiteY5" fmla="*/ 578549 h 634248"/>
                <a:gd name="connsiteX0" fmla="*/ 3987 w 1145365"/>
                <a:gd name="connsiteY0" fmla="*/ 578549 h 659223"/>
                <a:gd name="connsiteX1" fmla="*/ 834432 w 1145365"/>
                <a:gd name="connsiteY1" fmla="*/ 3300 h 659223"/>
                <a:gd name="connsiteX2" fmla="*/ 1144685 w 1145365"/>
                <a:gd name="connsiteY2" fmla="*/ 350965 h 659223"/>
                <a:gd name="connsiteX3" fmla="*/ 865092 w 1145365"/>
                <a:gd name="connsiteY3" fmla="*/ 452655 h 659223"/>
                <a:gd name="connsiteX4" fmla="*/ 533696 w 1145365"/>
                <a:gd name="connsiteY4" fmla="*/ 641734 h 659223"/>
                <a:gd name="connsiteX5" fmla="*/ 3987 w 1145365"/>
                <a:gd name="connsiteY5" fmla="*/ 578549 h 659223"/>
                <a:gd name="connsiteX0" fmla="*/ 3987 w 1157557"/>
                <a:gd name="connsiteY0" fmla="*/ 603985 h 684659"/>
                <a:gd name="connsiteX1" fmla="*/ 834432 w 1157557"/>
                <a:gd name="connsiteY1" fmla="*/ 28736 h 684659"/>
                <a:gd name="connsiteX2" fmla="*/ 1096741 w 1157557"/>
                <a:gd name="connsiteY2" fmla="*/ 116395 h 684659"/>
                <a:gd name="connsiteX3" fmla="*/ 1144685 w 1157557"/>
                <a:gd name="connsiteY3" fmla="*/ 376401 h 684659"/>
                <a:gd name="connsiteX4" fmla="*/ 865092 w 1157557"/>
                <a:gd name="connsiteY4" fmla="*/ 478091 h 684659"/>
                <a:gd name="connsiteX5" fmla="*/ 533696 w 1157557"/>
                <a:gd name="connsiteY5" fmla="*/ 667170 h 684659"/>
                <a:gd name="connsiteX6" fmla="*/ 3987 w 1157557"/>
                <a:gd name="connsiteY6" fmla="*/ 603985 h 684659"/>
                <a:gd name="connsiteX0" fmla="*/ 3510 w 1157080"/>
                <a:gd name="connsiteY0" fmla="*/ 632097 h 714432"/>
                <a:gd name="connsiteX1" fmla="*/ 813635 w 1157080"/>
                <a:gd name="connsiteY1" fmla="*/ 24336 h 714432"/>
                <a:gd name="connsiteX2" fmla="*/ 1096264 w 1157080"/>
                <a:gd name="connsiteY2" fmla="*/ 144507 h 714432"/>
                <a:gd name="connsiteX3" fmla="*/ 1144208 w 1157080"/>
                <a:gd name="connsiteY3" fmla="*/ 404513 h 714432"/>
                <a:gd name="connsiteX4" fmla="*/ 864615 w 1157080"/>
                <a:gd name="connsiteY4" fmla="*/ 506203 h 714432"/>
                <a:gd name="connsiteX5" fmla="*/ 533219 w 1157080"/>
                <a:gd name="connsiteY5" fmla="*/ 695282 h 714432"/>
                <a:gd name="connsiteX6" fmla="*/ 3510 w 1157080"/>
                <a:gd name="connsiteY6" fmla="*/ 632097 h 714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7080" h="714432">
                  <a:moveTo>
                    <a:pt x="3510" y="632097"/>
                  </a:moveTo>
                  <a:cubicBezTo>
                    <a:pt x="50246" y="520273"/>
                    <a:pt x="631509" y="105601"/>
                    <a:pt x="813635" y="24336"/>
                  </a:cubicBezTo>
                  <a:cubicBezTo>
                    <a:pt x="995761" y="-56929"/>
                    <a:pt x="1044555" y="86563"/>
                    <a:pt x="1096264" y="144507"/>
                  </a:cubicBezTo>
                  <a:cubicBezTo>
                    <a:pt x="1147973" y="202451"/>
                    <a:pt x="1174688" y="351004"/>
                    <a:pt x="1144208" y="404513"/>
                  </a:cubicBezTo>
                  <a:cubicBezTo>
                    <a:pt x="1113728" y="458022"/>
                    <a:pt x="954932" y="459774"/>
                    <a:pt x="864615" y="506203"/>
                  </a:cubicBezTo>
                  <a:cubicBezTo>
                    <a:pt x="774298" y="552633"/>
                    <a:pt x="676736" y="674300"/>
                    <a:pt x="533219" y="695282"/>
                  </a:cubicBezTo>
                  <a:cubicBezTo>
                    <a:pt x="389702" y="716264"/>
                    <a:pt x="-43226" y="743921"/>
                    <a:pt x="3510" y="632097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0" name="Oval 13">
              <a:extLst>
                <a:ext uri="{FF2B5EF4-FFF2-40B4-BE49-F238E27FC236}">
                  <a16:creationId xmlns:a16="http://schemas.microsoft.com/office/drawing/2014/main" id="{5693CACA-1240-D148-9BB7-E68308EFB8B0}"/>
                </a:ext>
              </a:extLst>
            </p:cNvPr>
            <p:cNvSpPr/>
            <p:nvPr/>
          </p:nvSpPr>
          <p:spPr>
            <a:xfrm>
              <a:off x="8510244" y="5314203"/>
              <a:ext cx="158925" cy="192663"/>
            </a:xfrm>
            <a:custGeom>
              <a:avLst/>
              <a:gdLst>
                <a:gd name="connsiteX0" fmla="*/ 0 w 353551"/>
                <a:gd name="connsiteY0" fmla="*/ 165748 h 331496"/>
                <a:gd name="connsiteX1" fmla="*/ 176776 w 353551"/>
                <a:gd name="connsiteY1" fmla="*/ 0 h 331496"/>
                <a:gd name="connsiteX2" fmla="*/ 353552 w 353551"/>
                <a:gd name="connsiteY2" fmla="*/ 165748 h 331496"/>
                <a:gd name="connsiteX3" fmla="*/ 176776 w 353551"/>
                <a:gd name="connsiteY3" fmla="*/ 331496 h 331496"/>
                <a:gd name="connsiteX4" fmla="*/ 0 w 353551"/>
                <a:gd name="connsiteY4" fmla="*/ 165748 h 331496"/>
                <a:gd name="connsiteX0" fmla="*/ 6370 w 359922"/>
                <a:gd name="connsiteY0" fmla="*/ 145428 h 311176"/>
                <a:gd name="connsiteX1" fmla="*/ 93738 w 359922"/>
                <a:gd name="connsiteY1" fmla="*/ 0 h 311176"/>
                <a:gd name="connsiteX2" fmla="*/ 359922 w 359922"/>
                <a:gd name="connsiteY2" fmla="*/ 145428 h 311176"/>
                <a:gd name="connsiteX3" fmla="*/ 183146 w 359922"/>
                <a:gd name="connsiteY3" fmla="*/ 311176 h 311176"/>
                <a:gd name="connsiteX4" fmla="*/ 6370 w 359922"/>
                <a:gd name="connsiteY4" fmla="*/ 145428 h 311176"/>
                <a:gd name="connsiteX0" fmla="*/ 2539 w 295131"/>
                <a:gd name="connsiteY0" fmla="*/ 145887 h 312808"/>
                <a:gd name="connsiteX1" fmla="*/ 89907 w 295131"/>
                <a:gd name="connsiteY1" fmla="*/ 459 h 312808"/>
                <a:gd name="connsiteX2" fmla="*/ 295131 w 295131"/>
                <a:gd name="connsiteY2" fmla="*/ 194655 h 312808"/>
                <a:gd name="connsiteX3" fmla="*/ 179315 w 295131"/>
                <a:gd name="connsiteY3" fmla="*/ 311635 h 312808"/>
                <a:gd name="connsiteX4" fmla="*/ 2539 w 295131"/>
                <a:gd name="connsiteY4" fmla="*/ 145887 h 312808"/>
                <a:gd name="connsiteX0" fmla="*/ 5433 w 253321"/>
                <a:gd name="connsiteY0" fmla="*/ 161869 h 311958"/>
                <a:gd name="connsiteX1" fmla="*/ 48097 w 253321"/>
                <a:gd name="connsiteY1" fmla="*/ 185 h 311958"/>
                <a:gd name="connsiteX2" fmla="*/ 253321 w 253321"/>
                <a:gd name="connsiteY2" fmla="*/ 194381 h 311958"/>
                <a:gd name="connsiteX3" fmla="*/ 137505 w 253321"/>
                <a:gd name="connsiteY3" fmla="*/ 311361 h 311958"/>
                <a:gd name="connsiteX4" fmla="*/ 5433 w 253321"/>
                <a:gd name="connsiteY4" fmla="*/ 161869 h 31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321" h="311958">
                  <a:moveTo>
                    <a:pt x="5433" y="161869"/>
                  </a:moveTo>
                  <a:cubicBezTo>
                    <a:pt x="-9468" y="110006"/>
                    <a:pt x="6782" y="-5234"/>
                    <a:pt x="48097" y="185"/>
                  </a:cubicBezTo>
                  <a:cubicBezTo>
                    <a:pt x="89412" y="5604"/>
                    <a:pt x="253321" y="102841"/>
                    <a:pt x="253321" y="194381"/>
                  </a:cubicBezTo>
                  <a:cubicBezTo>
                    <a:pt x="253321" y="285921"/>
                    <a:pt x="178820" y="316780"/>
                    <a:pt x="137505" y="311361"/>
                  </a:cubicBezTo>
                  <a:cubicBezTo>
                    <a:pt x="96190" y="305942"/>
                    <a:pt x="20334" y="213732"/>
                    <a:pt x="5433" y="161869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1" name="Oval 14">
              <a:extLst>
                <a:ext uri="{FF2B5EF4-FFF2-40B4-BE49-F238E27FC236}">
                  <a16:creationId xmlns:a16="http://schemas.microsoft.com/office/drawing/2014/main" id="{E4882135-662A-0E4C-99E5-E15710BFF33E}"/>
                </a:ext>
              </a:extLst>
            </p:cNvPr>
            <p:cNvSpPr/>
            <p:nvPr/>
          </p:nvSpPr>
          <p:spPr>
            <a:xfrm rot="1073421">
              <a:off x="9712066" y="4950754"/>
              <a:ext cx="1078012" cy="418397"/>
            </a:xfrm>
            <a:custGeom>
              <a:avLst/>
              <a:gdLst>
                <a:gd name="connsiteX0" fmla="*/ 0 w 1835134"/>
                <a:gd name="connsiteY0" fmla="*/ 489595 h 979189"/>
                <a:gd name="connsiteX1" fmla="*/ 917567 w 1835134"/>
                <a:gd name="connsiteY1" fmla="*/ 0 h 979189"/>
                <a:gd name="connsiteX2" fmla="*/ 1835134 w 1835134"/>
                <a:gd name="connsiteY2" fmla="*/ 489595 h 979189"/>
                <a:gd name="connsiteX3" fmla="*/ 917567 w 1835134"/>
                <a:gd name="connsiteY3" fmla="*/ 979190 h 979189"/>
                <a:gd name="connsiteX4" fmla="*/ 0 w 1835134"/>
                <a:gd name="connsiteY4" fmla="*/ 489595 h 979189"/>
                <a:gd name="connsiteX0" fmla="*/ 0 w 1835134"/>
                <a:gd name="connsiteY0" fmla="*/ 407373 h 896968"/>
                <a:gd name="connsiteX1" fmla="*/ 914215 w 1835134"/>
                <a:gd name="connsiteY1" fmla="*/ 0 h 896968"/>
                <a:gd name="connsiteX2" fmla="*/ 1835134 w 1835134"/>
                <a:gd name="connsiteY2" fmla="*/ 407373 h 896968"/>
                <a:gd name="connsiteX3" fmla="*/ 917567 w 1835134"/>
                <a:gd name="connsiteY3" fmla="*/ 896968 h 896968"/>
                <a:gd name="connsiteX4" fmla="*/ 0 w 1835134"/>
                <a:gd name="connsiteY4" fmla="*/ 407373 h 896968"/>
                <a:gd name="connsiteX0" fmla="*/ 1 w 1835135"/>
                <a:gd name="connsiteY0" fmla="*/ 407373 h 779940"/>
                <a:gd name="connsiteX1" fmla="*/ 914216 w 1835135"/>
                <a:gd name="connsiteY1" fmla="*/ 0 h 779940"/>
                <a:gd name="connsiteX2" fmla="*/ 1835135 w 1835135"/>
                <a:gd name="connsiteY2" fmla="*/ 407373 h 779940"/>
                <a:gd name="connsiteX3" fmla="*/ 909684 w 1835135"/>
                <a:gd name="connsiteY3" fmla="*/ 779940 h 779940"/>
                <a:gd name="connsiteX4" fmla="*/ 1 w 1835135"/>
                <a:gd name="connsiteY4" fmla="*/ 407373 h 779940"/>
                <a:gd name="connsiteX0" fmla="*/ 1 w 1743930"/>
                <a:gd name="connsiteY0" fmla="*/ 412098 h 779944"/>
                <a:gd name="connsiteX1" fmla="*/ 823011 w 1743930"/>
                <a:gd name="connsiteY1" fmla="*/ 3 h 779944"/>
                <a:gd name="connsiteX2" fmla="*/ 1743930 w 1743930"/>
                <a:gd name="connsiteY2" fmla="*/ 407376 h 779944"/>
                <a:gd name="connsiteX3" fmla="*/ 818479 w 1743930"/>
                <a:gd name="connsiteY3" fmla="*/ 779943 h 779944"/>
                <a:gd name="connsiteX4" fmla="*/ 1 w 1743930"/>
                <a:gd name="connsiteY4" fmla="*/ 412098 h 779944"/>
                <a:gd name="connsiteX0" fmla="*/ 2770 w 1746699"/>
                <a:gd name="connsiteY0" fmla="*/ 412098 h 779951"/>
                <a:gd name="connsiteX1" fmla="*/ 825780 w 1746699"/>
                <a:gd name="connsiteY1" fmla="*/ 3 h 779951"/>
                <a:gd name="connsiteX2" fmla="*/ 1746699 w 1746699"/>
                <a:gd name="connsiteY2" fmla="*/ 407376 h 779951"/>
                <a:gd name="connsiteX3" fmla="*/ 821248 w 1746699"/>
                <a:gd name="connsiteY3" fmla="*/ 779943 h 779951"/>
                <a:gd name="connsiteX4" fmla="*/ 2770 w 1746699"/>
                <a:gd name="connsiteY4" fmla="*/ 412098 h 779951"/>
                <a:gd name="connsiteX0" fmla="*/ 2749 w 1716742"/>
                <a:gd name="connsiteY0" fmla="*/ 412327 h 780505"/>
                <a:gd name="connsiteX1" fmla="*/ 825759 w 1716742"/>
                <a:gd name="connsiteY1" fmla="*/ 232 h 780505"/>
                <a:gd name="connsiteX2" fmla="*/ 1716742 w 1716742"/>
                <a:gd name="connsiteY2" fmla="*/ 447161 h 780505"/>
                <a:gd name="connsiteX3" fmla="*/ 821227 w 1716742"/>
                <a:gd name="connsiteY3" fmla="*/ 780172 h 780505"/>
                <a:gd name="connsiteX4" fmla="*/ 2749 w 1716742"/>
                <a:gd name="connsiteY4" fmla="*/ 412327 h 780505"/>
                <a:gd name="connsiteX0" fmla="*/ 10388 w 1724381"/>
                <a:gd name="connsiteY0" fmla="*/ 333527 h 701705"/>
                <a:gd name="connsiteX1" fmla="*/ 457369 w 1724381"/>
                <a:gd name="connsiteY1" fmla="*/ 112 h 701705"/>
                <a:gd name="connsiteX2" fmla="*/ 1724381 w 1724381"/>
                <a:gd name="connsiteY2" fmla="*/ 368361 h 701705"/>
                <a:gd name="connsiteX3" fmla="*/ 828866 w 1724381"/>
                <a:gd name="connsiteY3" fmla="*/ 701372 h 701705"/>
                <a:gd name="connsiteX4" fmla="*/ 10388 w 1724381"/>
                <a:gd name="connsiteY4" fmla="*/ 333527 h 701705"/>
                <a:gd name="connsiteX0" fmla="*/ 4322 w 1718315"/>
                <a:gd name="connsiteY0" fmla="*/ 333519 h 710071"/>
                <a:gd name="connsiteX1" fmla="*/ 451303 w 1718315"/>
                <a:gd name="connsiteY1" fmla="*/ 104 h 710071"/>
                <a:gd name="connsiteX2" fmla="*/ 1718315 w 1718315"/>
                <a:gd name="connsiteY2" fmla="*/ 368353 h 710071"/>
                <a:gd name="connsiteX3" fmla="*/ 822800 w 1718315"/>
                <a:gd name="connsiteY3" fmla="*/ 701364 h 710071"/>
                <a:gd name="connsiteX4" fmla="*/ 259749 w 1718315"/>
                <a:gd name="connsiteY4" fmla="*/ 589017 h 710071"/>
                <a:gd name="connsiteX5" fmla="*/ 4322 w 1718315"/>
                <a:gd name="connsiteY5" fmla="*/ 333519 h 710071"/>
                <a:gd name="connsiteX0" fmla="*/ 4322 w 1718315"/>
                <a:gd name="connsiteY0" fmla="*/ 333519 h 677466"/>
                <a:gd name="connsiteX1" fmla="*/ 451303 w 1718315"/>
                <a:gd name="connsiteY1" fmla="*/ 104 h 677466"/>
                <a:gd name="connsiteX2" fmla="*/ 1718315 w 1718315"/>
                <a:gd name="connsiteY2" fmla="*/ 368353 h 677466"/>
                <a:gd name="connsiteX3" fmla="*/ 934957 w 1718315"/>
                <a:gd name="connsiteY3" fmla="*/ 665159 h 677466"/>
                <a:gd name="connsiteX4" fmla="*/ 259749 w 1718315"/>
                <a:gd name="connsiteY4" fmla="*/ 589017 h 677466"/>
                <a:gd name="connsiteX5" fmla="*/ 4322 w 1718315"/>
                <a:gd name="connsiteY5" fmla="*/ 333519 h 677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8315" h="677466">
                  <a:moveTo>
                    <a:pt x="4322" y="333519"/>
                  </a:moveTo>
                  <a:cubicBezTo>
                    <a:pt x="36248" y="235367"/>
                    <a:pt x="165638" y="-5702"/>
                    <a:pt x="451303" y="104"/>
                  </a:cubicBezTo>
                  <a:cubicBezTo>
                    <a:pt x="736968" y="5910"/>
                    <a:pt x="1718315" y="97957"/>
                    <a:pt x="1718315" y="368353"/>
                  </a:cubicBezTo>
                  <a:cubicBezTo>
                    <a:pt x="1718315" y="638749"/>
                    <a:pt x="1178051" y="628382"/>
                    <a:pt x="934957" y="665159"/>
                  </a:cubicBezTo>
                  <a:cubicBezTo>
                    <a:pt x="691863" y="701936"/>
                    <a:pt x="396162" y="650324"/>
                    <a:pt x="259749" y="589017"/>
                  </a:cubicBezTo>
                  <a:cubicBezTo>
                    <a:pt x="123336" y="527710"/>
                    <a:pt x="-27604" y="431671"/>
                    <a:pt x="4322" y="333519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2" name="Oval 15">
              <a:extLst>
                <a:ext uri="{FF2B5EF4-FFF2-40B4-BE49-F238E27FC236}">
                  <a16:creationId xmlns:a16="http://schemas.microsoft.com/office/drawing/2014/main" id="{CB6C3ED3-045E-F444-8A83-4EC8C1243895}"/>
                </a:ext>
              </a:extLst>
            </p:cNvPr>
            <p:cNvSpPr/>
            <p:nvPr/>
          </p:nvSpPr>
          <p:spPr>
            <a:xfrm rot="1073421">
              <a:off x="9230496" y="5399336"/>
              <a:ext cx="233376" cy="370769"/>
            </a:xfrm>
            <a:custGeom>
              <a:avLst/>
              <a:gdLst>
                <a:gd name="connsiteX0" fmla="*/ 0 w 571283"/>
                <a:gd name="connsiteY0" fmla="*/ 374390 h 748780"/>
                <a:gd name="connsiteX1" fmla="*/ 285642 w 571283"/>
                <a:gd name="connsiteY1" fmla="*/ 0 h 748780"/>
                <a:gd name="connsiteX2" fmla="*/ 571284 w 571283"/>
                <a:gd name="connsiteY2" fmla="*/ 374390 h 748780"/>
                <a:gd name="connsiteX3" fmla="*/ 285642 w 571283"/>
                <a:gd name="connsiteY3" fmla="*/ 748780 h 748780"/>
                <a:gd name="connsiteX4" fmla="*/ 0 w 571283"/>
                <a:gd name="connsiteY4" fmla="*/ 374390 h 748780"/>
                <a:gd name="connsiteX0" fmla="*/ 284 w 571568"/>
                <a:gd name="connsiteY0" fmla="*/ 225662 h 600052"/>
                <a:gd name="connsiteX1" fmla="*/ 248526 w 571568"/>
                <a:gd name="connsiteY1" fmla="*/ 0 h 600052"/>
                <a:gd name="connsiteX2" fmla="*/ 571568 w 571568"/>
                <a:gd name="connsiteY2" fmla="*/ 225662 h 600052"/>
                <a:gd name="connsiteX3" fmla="*/ 285926 w 571568"/>
                <a:gd name="connsiteY3" fmla="*/ 600052 h 600052"/>
                <a:gd name="connsiteX4" fmla="*/ 284 w 571568"/>
                <a:gd name="connsiteY4" fmla="*/ 225662 h 600052"/>
                <a:gd name="connsiteX0" fmla="*/ 244 w 517994"/>
                <a:gd name="connsiteY0" fmla="*/ 273602 h 601404"/>
                <a:gd name="connsiteX1" fmla="*/ 194952 w 517994"/>
                <a:gd name="connsiteY1" fmla="*/ 1163 h 601404"/>
                <a:gd name="connsiteX2" fmla="*/ 517994 w 517994"/>
                <a:gd name="connsiteY2" fmla="*/ 226825 h 601404"/>
                <a:gd name="connsiteX3" fmla="*/ 232352 w 517994"/>
                <a:gd name="connsiteY3" fmla="*/ 601215 h 601404"/>
                <a:gd name="connsiteX4" fmla="*/ 244 w 517994"/>
                <a:gd name="connsiteY4" fmla="*/ 273602 h 601404"/>
                <a:gd name="connsiteX0" fmla="*/ 203 w 371993"/>
                <a:gd name="connsiteY0" fmla="*/ 272545 h 600346"/>
                <a:gd name="connsiteX1" fmla="*/ 194911 w 371993"/>
                <a:gd name="connsiteY1" fmla="*/ 106 h 600346"/>
                <a:gd name="connsiteX2" fmla="*/ 371993 w 371993"/>
                <a:gd name="connsiteY2" fmla="*/ 302779 h 600346"/>
                <a:gd name="connsiteX3" fmla="*/ 232311 w 371993"/>
                <a:gd name="connsiteY3" fmla="*/ 600158 h 600346"/>
                <a:gd name="connsiteX4" fmla="*/ 203 w 371993"/>
                <a:gd name="connsiteY4" fmla="*/ 272545 h 60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993" h="600346">
                  <a:moveTo>
                    <a:pt x="203" y="272545"/>
                  </a:moveTo>
                  <a:cubicBezTo>
                    <a:pt x="-6030" y="172536"/>
                    <a:pt x="132946" y="-4933"/>
                    <a:pt x="194911" y="106"/>
                  </a:cubicBezTo>
                  <a:cubicBezTo>
                    <a:pt x="256876" y="5145"/>
                    <a:pt x="371993" y="96009"/>
                    <a:pt x="371993" y="302779"/>
                  </a:cubicBezTo>
                  <a:cubicBezTo>
                    <a:pt x="371993" y="509549"/>
                    <a:pt x="294276" y="605197"/>
                    <a:pt x="232311" y="600158"/>
                  </a:cubicBezTo>
                  <a:cubicBezTo>
                    <a:pt x="170346" y="595119"/>
                    <a:pt x="6436" y="372554"/>
                    <a:pt x="203" y="272545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B103AE7-5028-4741-ADC6-57B312BC5A5F}"/>
                </a:ext>
              </a:extLst>
            </p:cNvPr>
            <p:cNvSpPr txBox="1"/>
            <p:nvPr/>
          </p:nvSpPr>
          <p:spPr>
            <a:xfrm>
              <a:off x="8297588" y="5505180"/>
              <a:ext cx="9095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/>
                <a:t>Schwann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B834E8F-5B57-4F49-A9E7-C4FBD132486B}"/>
                </a:ext>
              </a:extLst>
            </p:cNvPr>
            <p:cNvSpPr txBox="1"/>
            <p:nvPr/>
          </p:nvSpPr>
          <p:spPr>
            <a:xfrm>
              <a:off x="8809499" y="5728196"/>
              <a:ext cx="98914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/>
                <a:t>Smooth </a:t>
              </a:r>
            </a:p>
            <a:p>
              <a:pPr algn="ctr"/>
              <a:r>
                <a:rPr lang="en-US" sz="1200"/>
                <a:t>muscle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203FDCD-2516-8F47-A3C7-5E99B039EA3F}"/>
                </a:ext>
              </a:extLst>
            </p:cNvPr>
            <p:cNvSpPr txBox="1"/>
            <p:nvPr/>
          </p:nvSpPr>
          <p:spPr>
            <a:xfrm>
              <a:off x="9808690" y="5676714"/>
              <a:ext cx="549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/>
                <a:t>FAPs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CFEF5C0-759E-F940-AB75-5538B696A968}"/>
                </a:ext>
              </a:extLst>
            </p:cNvPr>
            <p:cNvSpPr txBox="1"/>
            <p:nvPr/>
          </p:nvSpPr>
          <p:spPr>
            <a:xfrm>
              <a:off x="10111535" y="4643191"/>
              <a:ext cx="7296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/>
                <a:t>Immune</a:t>
              </a:r>
            </a:p>
          </p:txBody>
        </p:sp>
      </p:grp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C93DEC4-CB4C-2347-A189-D31F23AB595B}"/>
              </a:ext>
            </a:extLst>
          </p:cNvPr>
          <p:cNvCxnSpPr>
            <a:cxnSpLocks/>
          </p:cNvCxnSpPr>
          <p:nvPr/>
        </p:nvCxnSpPr>
        <p:spPr>
          <a:xfrm flipH="1" flipV="1">
            <a:off x="3831992" y="5980122"/>
            <a:ext cx="2144005" cy="3686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0D0998D-7803-8441-B5A7-2C3FC73F02B9}"/>
              </a:ext>
            </a:extLst>
          </p:cNvPr>
          <p:cNvCxnSpPr>
            <a:cxnSpLocks/>
          </p:cNvCxnSpPr>
          <p:nvPr/>
        </p:nvCxnSpPr>
        <p:spPr>
          <a:xfrm flipH="1">
            <a:off x="3831992" y="3776522"/>
            <a:ext cx="2320425" cy="15624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C0C3078D-6E8B-CB4B-94DF-E161D0AE2500}"/>
              </a:ext>
            </a:extLst>
          </p:cNvPr>
          <p:cNvSpPr txBox="1"/>
          <p:nvPr/>
        </p:nvSpPr>
        <p:spPr>
          <a:xfrm>
            <a:off x="9229059" y="3904527"/>
            <a:ext cx="2635483" cy="1923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/>
              <a:t>“…named for Georges Seurat to invoke the analogy between the intricate spatial patterning of single cells and a pointillist painting.” (doi: </a:t>
            </a:r>
            <a:r>
              <a:rPr lang="en-US" sz="170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10.1038/nbt.3192</a:t>
            </a:r>
            <a:r>
              <a:rPr lang="en-US" sz="1700"/>
              <a:t>)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1B489A48-BF1F-1E41-A197-6E0E26C23E92}"/>
              </a:ext>
            </a:extLst>
          </p:cNvPr>
          <p:cNvCxnSpPr>
            <a:cxnSpLocks/>
          </p:cNvCxnSpPr>
          <p:nvPr/>
        </p:nvCxnSpPr>
        <p:spPr>
          <a:xfrm>
            <a:off x="2401026" y="5082430"/>
            <a:ext cx="0" cy="2786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74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88659-7CEC-B1CA-0B5C-42251932B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331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500" b="1">
                <a:latin typeface="+mn-lt"/>
              </a:rPr>
              <a:t>Seurat workflow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946614D-3ADB-D28A-4A7E-B886A15FAA33}"/>
              </a:ext>
            </a:extLst>
          </p:cNvPr>
          <p:cNvSpPr/>
          <p:nvPr/>
        </p:nvSpPr>
        <p:spPr>
          <a:xfrm>
            <a:off x="323374" y="2200070"/>
            <a:ext cx="3288006" cy="38349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Add metadata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Merge Seurat 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Normalize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Find genes with variable gene expression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Scale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Run PCA reduction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C6673C-769B-D8E3-9E73-C670B76AE8B8}"/>
              </a:ext>
            </a:extLst>
          </p:cNvPr>
          <p:cNvSpPr txBox="1"/>
          <p:nvPr/>
        </p:nvSpPr>
        <p:spPr>
          <a:xfrm>
            <a:off x="0" y="1124222"/>
            <a:ext cx="39282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/>
              <a:t>Processing individual </a:t>
            </a:r>
          </a:p>
          <a:p>
            <a:pPr algn="ctr"/>
            <a:r>
              <a:rPr lang="en-US" sz="3000"/>
              <a:t>Seurat objects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25DFC823-F60A-AC02-A89D-4C73EBEBED17}"/>
              </a:ext>
            </a:extLst>
          </p:cNvPr>
          <p:cNvSpPr/>
          <p:nvPr/>
        </p:nvSpPr>
        <p:spPr>
          <a:xfrm>
            <a:off x="3734300" y="3875239"/>
            <a:ext cx="563380" cy="48463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06108FC-EE8A-5EE4-FCE2-1934ED062513}"/>
              </a:ext>
            </a:extLst>
          </p:cNvPr>
          <p:cNvSpPr/>
          <p:nvPr/>
        </p:nvSpPr>
        <p:spPr>
          <a:xfrm>
            <a:off x="4579894" y="2608384"/>
            <a:ext cx="2858448" cy="2768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/>
              <a:t>Split Seurat objects and identify anchors (genes) to “integrate” objects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BFF269-F75A-B646-1A33-E3A54882783A}"/>
              </a:ext>
            </a:extLst>
          </p:cNvPr>
          <p:cNvSpPr txBox="1"/>
          <p:nvPr/>
        </p:nvSpPr>
        <p:spPr>
          <a:xfrm>
            <a:off x="4766350" y="1481446"/>
            <a:ext cx="240456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/>
              <a:t>Integrating </a:t>
            </a:r>
          </a:p>
          <a:p>
            <a:pPr algn="ctr"/>
            <a:r>
              <a:rPr lang="en-US" sz="3000"/>
              <a:t>Seurat objects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89094584-902C-0F4A-0F14-95B2D36582D5}"/>
              </a:ext>
            </a:extLst>
          </p:cNvPr>
          <p:cNvSpPr/>
          <p:nvPr/>
        </p:nvSpPr>
        <p:spPr>
          <a:xfrm>
            <a:off x="6057611" y="705612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9C12DE2-4C86-FB38-6610-B8B372711833}"/>
              </a:ext>
            </a:extLst>
          </p:cNvPr>
          <p:cNvSpPr/>
          <p:nvPr/>
        </p:nvSpPr>
        <p:spPr>
          <a:xfrm>
            <a:off x="8412480" y="2724303"/>
            <a:ext cx="3358164" cy="255932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UMAP reduction and visualization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7AD595-58DF-08BE-3346-0662494D9AD1}"/>
              </a:ext>
            </a:extLst>
          </p:cNvPr>
          <p:cNvSpPr txBox="1"/>
          <p:nvPr/>
        </p:nvSpPr>
        <p:spPr>
          <a:xfrm>
            <a:off x="8283937" y="1941058"/>
            <a:ext cx="367818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/>
              <a:t>Plotting and clustering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C8F0082B-4EC8-808E-CC25-D1E9EA08247A}"/>
              </a:ext>
            </a:extLst>
          </p:cNvPr>
          <p:cNvSpPr/>
          <p:nvPr/>
        </p:nvSpPr>
        <p:spPr>
          <a:xfrm>
            <a:off x="7720557" y="3875239"/>
            <a:ext cx="563380" cy="48463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398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203</Words>
  <Application>Microsoft Macintosh PowerPoint</Application>
  <PresentationFormat>Widescreen</PresentationFormat>
  <Paragraphs>50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Google Sans</vt:lpstr>
      <vt:lpstr>Office Theme</vt:lpstr>
      <vt:lpstr>Single Cell RNA Sequencing</vt:lpstr>
      <vt:lpstr>PowerPoint Presentation</vt:lpstr>
      <vt:lpstr>PowerPoint Presentation</vt:lpstr>
      <vt:lpstr>PowerPoint Presentation</vt:lpstr>
      <vt:lpstr>PowerPoint Presentation</vt:lpstr>
      <vt:lpstr>scRNA-seq workflow</vt:lpstr>
      <vt:lpstr>PowerPoint Presentation</vt:lpstr>
      <vt:lpstr>Seurat workflow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Single Cell RNA Sequencing</dc:title>
  <dc:creator>Christopher David Ozeroff</dc:creator>
  <cp:lastModifiedBy>Christopher David Ozeroff</cp:lastModifiedBy>
  <cp:revision>2</cp:revision>
  <dcterms:created xsi:type="dcterms:W3CDTF">2023-08-01T15:19:59Z</dcterms:created>
  <dcterms:modified xsi:type="dcterms:W3CDTF">2023-08-01T20:02:13Z</dcterms:modified>
</cp:coreProperties>
</file>

<file path=docProps/thumbnail.jpeg>
</file>